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1" r:id="rId3"/>
    <p:sldId id="290" r:id="rId4"/>
    <p:sldId id="292" r:id="rId5"/>
    <p:sldId id="301" r:id="rId6"/>
    <p:sldId id="257" r:id="rId7"/>
    <p:sldId id="260" r:id="rId8"/>
    <p:sldId id="302" r:id="rId9"/>
    <p:sldId id="262" r:id="rId10"/>
    <p:sldId id="263" r:id="rId11"/>
    <p:sldId id="264" r:id="rId12"/>
    <p:sldId id="265" r:id="rId13"/>
    <p:sldId id="266" r:id="rId14"/>
    <p:sldId id="303" r:id="rId15"/>
    <p:sldId id="267" r:id="rId16"/>
    <p:sldId id="269" r:id="rId17"/>
    <p:sldId id="304" r:id="rId18"/>
    <p:sldId id="270" r:id="rId19"/>
    <p:sldId id="271" r:id="rId20"/>
    <p:sldId id="272" r:id="rId21"/>
    <p:sldId id="274" r:id="rId22"/>
    <p:sldId id="298" r:id="rId23"/>
    <p:sldId id="305" r:id="rId24"/>
    <p:sldId id="279" r:id="rId25"/>
    <p:sldId id="287" r:id="rId26"/>
    <p:sldId id="286" r:id="rId27"/>
    <p:sldId id="306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5332" autoAdjust="0"/>
  </p:normalViewPr>
  <p:slideViewPr>
    <p:cSldViewPr>
      <p:cViewPr varScale="1">
        <p:scale>
          <a:sx n="80" d="100"/>
          <a:sy n="80" d="100"/>
        </p:scale>
        <p:origin x="7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372" y="-108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13918E-464C-4D32-9DF9-519CFB792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9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F2C97AC-EE44-464C-A2F2-05A24606F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2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C97AC-EE44-464C-A2F2-05A24606F02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9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B3249-1780-4A6C-B56B-76B72BC354FF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0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3AAA5-0885-4A37-A83A-1B0F842DD941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7E92F-B0C0-4EC1-903A-B9AC008631B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8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B3249-1780-4A6C-B56B-76B72BC354FF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1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B3249-1780-4A6C-B56B-76B72BC354FF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B3249-1780-4A6C-B56B-76B72BC354FF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5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B3249-1780-4A6C-B56B-76B72BC354FF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8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B3249-1780-4A6C-B56B-76B72BC354FF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9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CB3249-1780-4A6C-B56B-76B72BC354FF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183BC-8C5A-4DBC-B13E-40D388859B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F788B-CF4F-4BAB-8024-3EA2CBEB0A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6DD96-F5C1-4C21-8012-243802B122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6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3A3E2-D9A9-4F2E-B599-BA629CB80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20066"/>
      </p:ext>
    </p:extLst>
  </p:cSld>
  <p:clrMapOvr>
    <a:masterClrMapping/>
  </p:clrMapOvr>
  <p:transition spd="slow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C5265-A72C-4EA7-ACCD-FF79310E7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A4826-8B4F-41E9-B423-6ECC181952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B860F-89B1-4A46-828A-C4B03FA81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2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296A3-B279-4F89-B015-ACA959DC2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4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BE8BF-F746-4EF6-B9CA-03D9432B5C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514F9-FB8B-48AF-9AAA-02A6895F2C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489E7-461F-4B61-8064-EBF0B10A60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2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EA52-0E01-4363-B057-417F633DA8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72C7A-5D68-4BE7-A925-3D5587CAE7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119C64-BD52-46D3-A452-7B4ECB83E2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4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13800" dirty="0" smtClean="0">
                <a:latin typeface="+mn-lt"/>
              </a:rPr>
              <a:t>CHAPTER 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9144000" cy="3352800"/>
          </a:xfrm>
        </p:spPr>
        <p:txBody>
          <a:bodyPr>
            <a:normAutofit/>
          </a:bodyPr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6300" dirty="0" smtClean="0"/>
              <a:t>Food Chains, Food Webs, and the Transfer of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8575" y="228600"/>
            <a:ext cx="9144000" cy="6024563"/>
          </a:xfrm>
        </p:spPr>
        <p:txBody>
          <a:bodyPr/>
          <a:lstStyle/>
          <a:p>
            <a:pPr marL="342900" lvl="1" indent="0" eaLnBrk="1" hangingPunct="1">
              <a:buNone/>
            </a:pPr>
            <a:r>
              <a:rPr lang="en-US" sz="3200" dirty="0" smtClean="0"/>
              <a:t>2.  </a:t>
            </a:r>
            <a:r>
              <a:rPr lang="en-US" sz="3200" b="1" dirty="0" smtClean="0"/>
              <a:t>Herbivores</a:t>
            </a:r>
            <a:r>
              <a:rPr lang="en-US" sz="3200" dirty="0" smtClean="0"/>
              <a:t> – eat ONLY plants</a:t>
            </a:r>
          </a:p>
          <a:p>
            <a:pPr lvl="2" eaLnBrk="1" hangingPunct="1"/>
            <a:r>
              <a:rPr lang="en-US" sz="3200" dirty="0" smtClean="0"/>
              <a:t>Ex. – Cows, Elephants, Giraffes 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0" name="Picture 9" descr="Description &lt;strong&gt;Giraffe&lt;/strong&gt; J-707 (PSF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05538"/>
            <a:ext cx="3115062" cy="4547625"/>
          </a:xfrm>
          <a:prstGeom prst="rect">
            <a:avLst/>
          </a:prstGeom>
        </p:spPr>
      </p:pic>
      <p:pic>
        <p:nvPicPr>
          <p:cNvPr id="11" name="Picture 10" descr="&lt;strong&gt;elephant&lt;/strong&gt; - lineart by frank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2" name="Picture 11" descr="Éléphant - Réseau Canopé – Direction territorial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8" y="1665338"/>
            <a:ext cx="3033712" cy="2671339"/>
          </a:xfrm>
          <a:prstGeom prst="rect">
            <a:avLst/>
          </a:prstGeom>
        </p:spPr>
      </p:pic>
      <p:pic>
        <p:nvPicPr>
          <p:cNvPr id="13" name="Picture 12" descr="BIG IMAGE (PNG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5" name="Picture 14" descr="jumping &lt;strong&gt;cow&lt;/strong&gt; - vector Clip 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9" y="4440051"/>
            <a:ext cx="2254598" cy="1709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-152400" y="0"/>
            <a:ext cx="7886700" cy="4351338"/>
          </a:xfrm>
        </p:spPr>
        <p:txBody>
          <a:bodyPr>
            <a:normAutofit/>
          </a:bodyPr>
          <a:lstStyle/>
          <a:p>
            <a:pPr marL="342900" lvl="1" indent="0" eaLnBrk="1" hangingPunct="1">
              <a:buNone/>
            </a:pPr>
            <a:r>
              <a:rPr lang="en-US" sz="3200" dirty="0" smtClean="0"/>
              <a:t>3</a:t>
            </a:r>
            <a:r>
              <a:rPr lang="en-US" sz="3200" dirty="0" smtClean="0"/>
              <a:t>. </a:t>
            </a:r>
            <a:r>
              <a:rPr lang="en-US" sz="3200" b="1" dirty="0" smtClean="0"/>
              <a:t>Carnivores</a:t>
            </a:r>
            <a:r>
              <a:rPr lang="en-US" sz="3200" dirty="0" smtClean="0"/>
              <a:t> – eat ONLY meat</a:t>
            </a:r>
          </a:p>
          <a:p>
            <a:pPr lvl="2" eaLnBrk="1" hangingPunct="1"/>
            <a:r>
              <a:rPr lang="en-US" sz="3200" dirty="0" smtClean="0"/>
              <a:t>Ex. – Lions, Tigers, Sharks </a:t>
            </a:r>
          </a:p>
          <a:p>
            <a:pPr lvl="1" eaLnBrk="1" hangingPunct="1">
              <a:buFontTx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</p:txBody>
      </p:sp>
      <p:pic>
        <p:nvPicPr>
          <p:cNvPr id="5" name="Picture 4" descr="similarity between non-colored images - Stack Overfl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9" y="3352800"/>
            <a:ext cx="3096016" cy="2249772"/>
          </a:xfrm>
          <a:prstGeom prst="rect">
            <a:avLst/>
          </a:prstGeom>
        </p:spPr>
      </p:pic>
      <p:pic>
        <p:nvPicPr>
          <p:cNvPr id="6" name="Picture 5" descr="File:Tigre-dibujos-para-colorear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90" y="1447800"/>
            <a:ext cx="2743200" cy="2548128"/>
          </a:xfrm>
          <a:prstGeom prst="rect">
            <a:avLst/>
          </a:prstGeom>
        </p:spPr>
      </p:pic>
      <p:pic>
        <p:nvPicPr>
          <p:cNvPr id="7" name="Picture 6" descr="&lt;strong&gt;Shark&lt;/strong&gt; - vector Clip 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67200"/>
            <a:ext cx="57150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152400"/>
            <a:ext cx="8991600" cy="4351338"/>
          </a:xfrm>
        </p:spPr>
        <p:txBody>
          <a:bodyPr/>
          <a:lstStyle/>
          <a:p>
            <a:pPr marL="342900" lvl="1" indent="0" eaLnBrk="1" hangingPunct="1">
              <a:buNone/>
            </a:pPr>
            <a:r>
              <a:rPr lang="en-US" sz="3200" dirty="0" smtClean="0"/>
              <a:t>4.  </a:t>
            </a:r>
            <a:r>
              <a:rPr lang="en-US" sz="3200" b="1" dirty="0" smtClean="0"/>
              <a:t>Omnivores</a:t>
            </a:r>
            <a:r>
              <a:rPr lang="en-US" sz="3200" dirty="0" smtClean="0"/>
              <a:t> – eat BOTH plants and animals </a:t>
            </a:r>
          </a:p>
          <a:p>
            <a:pPr lvl="2" eaLnBrk="1" hangingPunct="1"/>
            <a:r>
              <a:rPr lang="en-US" sz="3200" dirty="0" smtClean="0"/>
              <a:t>Ex. – Bears and Humans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3" name="Picture 2" descr="external image 1321389696465099905Young%20Polar%20Bear.svg.h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2943090" cy="2393713"/>
          </a:xfrm>
          <a:prstGeom prst="rect">
            <a:avLst/>
          </a:prstGeom>
        </p:spPr>
      </p:pic>
      <p:pic>
        <p:nvPicPr>
          <p:cNvPr id="6" name="Picture 5" descr="My English Corner: February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2883428" cy="4576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-9526" y="19050"/>
            <a:ext cx="9153525" cy="4351338"/>
          </a:xfrm>
        </p:spPr>
        <p:txBody>
          <a:bodyPr/>
          <a:lstStyle/>
          <a:p>
            <a:pPr marL="342900" lvl="1" indent="0" eaLnBrk="1" hangingPunct="1">
              <a:buNone/>
            </a:pPr>
            <a:r>
              <a:rPr lang="en-US" sz="3200" dirty="0" smtClean="0"/>
              <a:t>5.  </a:t>
            </a:r>
            <a:r>
              <a:rPr lang="en-US" sz="3200" b="1" dirty="0" smtClean="0"/>
              <a:t>Decomposers</a:t>
            </a:r>
            <a:r>
              <a:rPr lang="en-US" sz="3200" dirty="0" smtClean="0"/>
              <a:t> – absorb any dead material and break it down into simple nutrients or fertilizers</a:t>
            </a:r>
          </a:p>
          <a:p>
            <a:pPr lvl="2" eaLnBrk="1" hangingPunct="1"/>
            <a:r>
              <a:rPr lang="en-US" sz="3200" dirty="0" smtClean="0"/>
              <a:t>Ex. – Bacteria and </a:t>
            </a:r>
            <a:r>
              <a:rPr lang="en-US" sz="3200" dirty="0" smtClean="0"/>
              <a:t>Fungi</a:t>
            </a:r>
            <a:endParaRPr lang="en-US" sz="3200" dirty="0" smtClean="0"/>
          </a:p>
        </p:txBody>
      </p:sp>
      <p:pic>
        <p:nvPicPr>
          <p:cNvPr id="3" name="Picture 2" descr="What is the control center of the &lt;strong&gt;bacteria&lt;/strong&gt; cell?_____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2413245"/>
            <a:ext cx="4761905" cy="3914286"/>
          </a:xfrm>
          <a:prstGeom prst="rect">
            <a:avLst/>
          </a:prstGeom>
        </p:spPr>
      </p:pic>
      <p:pic>
        <p:nvPicPr>
          <p:cNvPr id="4" name="Picture 3" descr="Biologismansagres - Lesson Plan_&lt;strong&gt;Fungi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25069"/>
            <a:ext cx="3600450" cy="4602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9525"/>
            <a:ext cx="6858000" cy="690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Review Questions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1038"/>
            <a:ext cx="91535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7. Which type of consumer feeds on dead organisms? ____________________________________________</a:t>
            </a:r>
          </a:p>
          <a:p>
            <a:r>
              <a:rPr lang="en-US" sz="3200" dirty="0" smtClean="0"/>
              <a:t>8. Which type of consumer eats only plants?</a:t>
            </a:r>
          </a:p>
          <a:p>
            <a:r>
              <a:rPr lang="en-US" sz="3200" dirty="0" smtClean="0"/>
              <a:t>____________________________________________</a:t>
            </a:r>
          </a:p>
          <a:p>
            <a:r>
              <a:rPr lang="en-US" sz="3200" dirty="0" smtClean="0"/>
              <a:t>9. Which type of consumer eats only animals?</a:t>
            </a:r>
          </a:p>
          <a:p>
            <a:r>
              <a:rPr lang="en-US" sz="3200" dirty="0" smtClean="0"/>
              <a:t>____________________________________________</a:t>
            </a:r>
          </a:p>
          <a:p>
            <a:r>
              <a:rPr lang="en-US" sz="3200" dirty="0" smtClean="0"/>
              <a:t>10. Which type of consumer eats plants and animals?</a:t>
            </a:r>
          </a:p>
          <a:p>
            <a:r>
              <a:rPr lang="en-US" sz="3200" dirty="0" smtClean="0"/>
              <a:t>____________________________________________</a:t>
            </a:r>
          </a:p>
          <a:p>
            <a:r>
              <a:rPr lang="en-US" sz="3200" dirty="0" smtClean="0"/>
              <a:t>11. Which type of consumer absorbs and breaks down dead organisms?</a:t>
            </a:r>
          </a:p>
          <a:p>
            <a:r>
              <a:rPr lang="en-US" sz="3200" dirty="0" smtClean="0"/>
              <a:t>____________________________________________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3905900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7886700" cy="1325563"/>
          </a:xfrm>
        </p:spPr>
        <p:txBody>
          <a:bodyPr/>
          <a:lstStyle/>
          <a:p>
            <a:pPr eaLnBrk="1" hangingPunct="1"/>
            <a:r>
              <a:rPr lang="en-US" sz="4200" dirty="0" smtClean="0">
                <a:latin typeface="+mn-lt"/>
              </a:rPr>
              <a:t>Transfer of Energy</a:t>
            </a:r>
            <a:endParaRPr lang="en-US" sz="4800" dirty="0" smtClean="0">
              <a:latin typeface="+mn-lt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43513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When a zebra eats the grass, it does not obtain all of the energy the grass </a:t>
            </a:r>
            <a:r>
              <a:rPr lang="en-US" sz="3200" dirty="0" smtClean="0"/>
              <a:t>has…</a:t>
            </a:r>
          </a:p>
          <a:p>
            <a:pPr eaLnBrk="1" hangingPunct="1"/>
            <a:r>
              <a:rPr lang="en-US" sz="3200" dirty="0" smtClean="0"/>
              <a:t>When a lion eats a zebra, it does not get all of the energy from the zebra…</a:t>
            </a:r>
          </a:p>
          <a:p>
            <a:pPr eaLnBrk="1" hangingPunct="1"/>
            <a:r>
              <a:rPr lang="en-US" sz="3200" dirty="0" smtClean="0"/>
              <a:t>The two (2) previous examples of energy transfer show that no organism </a:t>
            </a:r>
            <a:r>
              <a:rPr lang="en-US" sz="3200" b="1" dirty="0" smtClean="0"/>
              <a:t>EVER</a:t>
            </a:r>
            <a:r>
              <a:rPr lang="en-US" sz="3200" dirty="0" smtClean="0"/>
              <a:t> receives all of the energy from the organism they just ate.</a:t>
            </a:r>
            <a:endParaRPr lang="en-US" sz="3200" dirty="0" smtClean="0"/>
          </a:p>
          <a:p>
            <a:pPr eaLnBrk="1" hangingPunct="1"/>
            <a:endParaRPr lang="en-US" sz="2800" dirty="0" smtClean="0"/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7886700" cy="1325563"/>
          </a:xfrm>
        </p:spPr>
        <p:txBody>
          <a:bodyPr/>
          <a:lstStyle/>
          <a:p>
            <a:pPr eaLnBrk="1" hangingPunct="1"/>
            <a:r>
              <a:rPr lang="en-US" sz="4200" dirty="0" err="1" smtClean="0">
                <a:latin typeface="+mn-lt"/>
              </a:rPr>
              <a:t>Trophic</a:t>
            </a:r>
            <a:r>
              <a:rPr lang="en-US" sz="4200" dirty="0" smtClean="0">
                <a:latin typeface="+mn-lt"/>
              </a:rPr>
              <a:t> Levels</a:t>
            </a:r>
            <a:endParaRPr lang="en-US" sz="4800" dirty="0" smtClean="0">
              <a:latin typeface="+mn-lt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Energy moves from one organism to another when it is eaten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r>
              <a:rPr lang="en-US" sz="3200" dirty="0" smtClean="0"/>
              <a:t>Each step in this transfer of energy is known as a </a:t>
            </a:r>
            <a:r>
              <a:rPr lang="en-US" sz="3200" b="1" dirty="0" smtClean="0"/>
              <a:t>trophic level</a:t>
            </a:r>
            <a:r>
              <a:rPr lang="en-US" sz="3200" dirty="0" smtClean="0"/>
              <a:t>. </a:t>
            </a:r>
          </a:p>
          <a:p>
            <a:pPr lvl="1"/>
            <a:r>
              <a:rPr lang="en-US" sz="3200" dirty="0" smtClean="0"/>
              <a:t>The main trophic levels are producers, consumers, and decomposers</a:t>
            </a:r>
          </a:p>
          <a:p>
            <a:r>
              <a:rPr lang="en-US" sz="3200" dirty="0" smtClean="0"/>
              <a:t>Only </a:t>
            </a:r>
            <a:r>
              <a:rPr lang="en-US" sz="3200" b="1" dirty="0" smtClean="0"/>
              <a:t>10% </a:t>
            </a:r>
            <a:r>
              <a:rPr lang="en-US" sz="3200" dirty="0" smtClean="0"/>
              <a:t>of the energy from one trophic level is transferred to the next 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9525"/>
            <a:ext cx="6858000" cy="690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Review Questions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535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12. Does an organism receive all of the energy from what it eats? Why or why not?</a:t>
            </a:r>
          </a:p>
          <a:p>
            <a:r>
              <a:rPr lang="en-US" sz="3200" dirty="0" smtClean="0"/>
              <a:t>________________________________________________________________________________________</a:t>
            </a:r>
          </a:p>
          <a:p>
            <a:r>
              <a:rPr lang="en-US" sz="3200" dirty="0" smtClean="0"/>
              <a:t>13. What is each step in the energy transfer as organisms eat and are eaten called?</a:t>
            </a:r>
          </a:p>
          <a:p>
            <a:r>
              <a:rPr lang="en-US" sz="3200" dirty="0" smtClean="0"/>
              <a:t>____________________________________________</a:t>
            </a:r>
          </a:p>
          <a:p>
            <a:r>
              <a:rPr lang="en-US" sz="3200" dirty="0" smtClean="0"/>
              <a:t>14. What percentage of energy is passed along from one trophic level to the next?</a:t>
            </a:r>
          </a:p>
          <a:p>
            <a:r>
              <a:rPr lang="en-US" sz="3200" dirty="0" smtClean="0"/>
              <a:t>____________________________________________</a:t>
            </a:r>
          </a:p>
          <a:p>
            <a:r>
              <a:rPr lang="en-US" sz="3200" dirty="0" smtClean="0"/>
              <a:t>15. What are the main trophic levels in an ecosystem?</a:t>
            </a:r>
          </a:p>
          <a:p>
            <a:r>
              <a:rPr lang="en-US" sz="3200" dirty="0" smtClean="0"/>
              <a:t>________________________________________________________________________________________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99454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7886700" cy="1325563"/>
          </a:xfrm>
        </p:spPr>
        <p:txBody>
          <a:bodyPr/>
          <a:lstStyle/>
          <a:p>
            <a:pPr eaLnBrk="1" hangingPunct="1"/>
            <a:r>
              <a:rPr lang="en-US" sz="4200" dirty="0" smtClean="0">
                <a:latin typeface="+mn-lt"/>
              </a:rPr>
              <a:t>Food Chains</a:t>
            </a:r>
            <a:endParaRPr lang="en-US" sz="4800" dirty="0" smtClean="0">
              <a:latin typeface="+mn-lt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487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The energy flow from one trophic level to the other is known as a </a:t>
            </a:r>
            <a:r>
              <a:rPr lang="en-US" sz="3200" b="1" dirty="0" smtClean="0"/>
              <a:t>food chain</a:t>
            </a:r>
            <a:r>
              <a:rPr lang="en-US" sz="3200" dirty="0" smtClean="0"/>
              <a:t>.</a:t>
            </a:r>
          </a:p>
          <a:p>
            <a:pPr eaLnBrk="1" hangingPunct="1"/>
            <a:r>
              <a:rPr lang="en-US" sz="3200" dirty="0" smtClean="0"/>
              <a:t>A food chain is simple.</a:t>
            </a:r>
          </a:p>
          <a:p>
            <a:pPr eaLnBrk="1" hangingPunct="1"/>
            <a:r>
              <a:rPr lang="en-US" sz="3200" dirty="0" smtClean="0"/>
              <a:t>It involves one organism at each </a:t>
            </a:r>
            <a:r>
              <a:rPr lang="en-US" sz="3200" dirty="0" err="1" smtClean="0"/>
              <a:t>trophic</a:t>
            </a:r>
            <a:r>
              <a:rPr lang="en-US" sz="3200" dirty="0" smtClean="0"/>
              <a:t> level</a:t>
            </a:r>
          </a:p>
          <a:p>
            <a:pPr lvl="1" eaLnBrk="1" hangingPunct="1"/>
            <a:r>
              <a:rPr lang="en-US" sz="3200" b="1" dirty="0" smtClean="0"/>
              <a:t>Primary Consumers </a:t>
            </a:r>
            <a:r>
              <a:rPr lang="en-US" sz="3200" dirty="0" smtClean="0"/>
              <a:t>– </a:t>
            </a:r>
            <a:r>
              <a:rPr lang="en-US" sz="3200" dirty="0" smtClean="0"/>
              <a:t>eat producers</a:t>
            </a:r>
            <a:endParaRPr lang="en-US" sz="3200" dirty="0" smtClean="0"/>
          </a:p>
          <a:p>
            <a:pPr lvl="1" eaLnBrk="1" hangingPunct="1"/>
            <a:r>
              <a:rPr lang="en-US" sz="3200" b="1" dirty="0" smtClean="0"/>
              <a:t>Secondary Consumers </a:t>
            </a:r>
            <a:r>
              <a:rPr lang="en-US" sz="3200" dirty="0" smtClean="0"/>
              <a:t>– eat </a:t>
            </a:r>
            <a:r>
              <a:rPr lang="en-US" sz="3200" dirty="0" smtClean="0"/>
              <a:t>primary </a:t>
            </a:r>
            <a:r>
              <a:rPr lang="en-US" sz="3200" dirty="0" smtClean="0"/>
              <a:t>consumers</a:t>
            </a:r>
          </a:p>
          <a:p>
            <a:pPr lvl="1" eaLnBrk="1" hangingPunct="1"/>
            <a:r>
              <a:rPr lang="en-US" sz="3200" b="1" dirty="0" smtClean="0"/>
              <a:t>Tertiary Consumers </a:t>
            </a:r>
            <a:r>
              <a:rPr lang="en-US" sz="3200" dirty="0" smtClean="0"/>
              <a:t>– eat </a:t>
            </a:r>
            <a:r>
              <a:rPr lang="en-US" sz="3200" dirty="0" smtClean="0"/>
              <a:t>secondary </a:t>
            </a:r>
            <a:r>
              <a:rPr lang="en-US" sz="3200" dirty="0" smtClean="0"/>
              <a:t>consumers</a:t>
            </a:r>
          </a:p>
          <a:p>
            <a:pPr lvl="1" eaLnBrk="1" hangingPunct="1"/>
            <a:r>
              <a:rPr lang="en-US" sz="3200" b="1" dirty="0" smtClean="0"/>
              <a:t>Decomposers</a:t>
            </a:r>
            <a:r>
              <a:rPr lang="en-US" sz="3200" dirty="0" smtClean="0"/>
              <a:t> – bacteria and fungi that break down dead organisms and recycle the material back into the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ood_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01376" y="-76200"/>
            <a:ext cx="42601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Review </a:t>
            </a:r>
            <a:r>
              <a:rPr lang="en-US" sz="4400" dirty="0" smtClean="0"/>
              <a:t>Questions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1000"/>
            <a:ext cx="91535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16. In the food chain below, label the producer, primary consumer, secondary consumer, tertiary consumer, and decomposer. 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599" y="2590800"/>
            <a:ext cx="2276475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96099" y="2705100"/>
            <a:ext cx="206216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09017" y="4762500"/>
            <a:ext cx="1905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47937" y="2889379"/>
            <a:ext cx="2024063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81537" y="2889379"/>
            <a:ext cx="187998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4267200"/>
          </a:xfrm>
        </p:spPr>
        <p:txBody>
          <a:bodyPr/>
          <a:lstStyle/>
          <a:p>
            <a:pPr marL="0" indent="0" eaLnBrk="1" hangingPunct="1">
              <a:buFontTx/>
              <a:buChar char="•"/>
              <a:defRPr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Chemical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reaction where green plants use water &amp; carbon dioxide to store the sun’s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Char char="•"/>
              <a:defRPr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stored in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</a:p>
          <a:p>
            <a:pPr marL="0" indent="0" eaLnBrk="1" hangingPunct="1">
              <a:buFontTx/>
              <a:buChar char="•"/>
              <a:defRPr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Glucose is stored as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starch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plants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0"/>
            <a:ext cx="4904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Photosynthesis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latin typeface="+mn-lt"/>
              </a:rPr>
              <a:t>Food Web</a:t>
            </a:r>
            <a:endParaRPr lang="en-US" sz="5400" dirty="0" smtClean="0">
              <a:latin typeface="+mn-lt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73162"/>
            <a:ext cx="9144000" cy="56086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Most organisms eat more than </a:t>
            </a:r>
            <a:r>
              <a:rPr lang="en-US" sz="3200" dirty="0" smtClean="0"/>
              <a:t>one </a:t>
            </a:r>
            <a:r>
              <a:rPr lang="en-US" sz="3200" dirty="0" smtClean="0"/>
              <a:t>organism.</a:t>
            </a:r>
          </a:p>
          <a:p>
            <a:pPr eaLnBrk="1" hangingPunct="1"/>
            <a:r>
              <a:rPr lang="en-US" sz="3200" dirty="0" smtClean="0"/>
              <a:t>When </a:t>
            </a:r>
            <a:r>
              <a:rPr lang="en-US" sz="3200" dirty="0" smtClean="0"/>
              <a:t>more organisms are involved it is known as a </a:t>
            </a:r>
            <a:r>
              <a:rPr lang="en-US" sz="3200" b="1" dirty="0" smtClean="0"/>
              <a:t>food web</a:t>
            </a:r>
            <a:r>
              <a:rPr lang="en-US" sz="3200" dirty="0" smtClean="0"/>
              <a:t>.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Food </a:t>
            </a:r>
            <a:r>
              <a:rPr lang="en-US" sz="3200" dirty="0" smtClean="0"/>
              <a:t>webs are more complex and involve lots of organisms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Notice the direction the arrow points </a:t>
            </a:r>
          </a:p>
          <a:p>
            <a:pPr lvl="1"/>
            <a:r>
              <a:rPr lang="en-US" sz="2900" dirty="0" smtClean="0">
                <a:sym typeface="Wingdings" pitchFamily="2" charset="2"/>
              </a:rPr>
              <a:t> the arrow points in the direction of the </a:t>
            </a:r>
            <a:r>
              <a:rPr lang="en-US" sz="2900" b="1" dirty="0" smtClean="0">
                <a:sym typeface="Wingdings" pitchFamily="2" charset="2"/>
              </a:rPr>
              <a:t>energy transfer</a:t>
            </a:r>
            <a:r>
              <a:rPr lang="en-US" sz="2900" dirty="0" smtClean="0">
                <a:sym typeface="Wingdings" pitchFamily="2" charset="2"/>
              </a:rPr>
              <a:t>, NOT “what ate what”.</a:t>
            </a:r>
            <a:endParaRPr lang="en-US" sz="2900" dirty="0" smtClean="0"/>
          </a:p>
          <a:p>
            <a:pPr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04800"/>
            <a:ext cx="7886700" cy="1325563"/>
          </a:xfrm>
        </p:spPr>
        <p:txBody>
          <a:bodyPr/>
          <a:lstStyle/>
          <a:p>
            <a:pPr eaLnBrk="1" hangingPunct="1"/>
            <a:r>
              <a:rPr lang="en-US" sz="4200" dirty="0" smtClean="0">
                <a:latin typeface="+mn-lt"/>
              </a:rPr>
              <a:t>Food Web</a:t>
            </a:r>
            <a:endParaRPr lang="en-US" sz="4800" dirty="0" smtClean="0">
              <a:latin typeface="+mn-lt"/>
            </a:endParaRPr>
          </a:p>
        </p:txBody>
      </p:sp>
      <p:pic>
        <p:nvPicPr>
          <p:cNvPr id="21507" name="Picture 5" descr="bigFIG1-Foodwebillustr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153400" cy="611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ood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652"/>
            <a:ext cx="8686800" cy="67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9525"/>
            <a:ext cx="6858000" cy="690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Review Questions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1038"/>
            <a:ext cx="91535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17. What are the producers in the previous food web?</a:t>
            </a:r>
          </a:p>
          <a:p>
            <a:r>
              <a:rPr lang="en-US" sz="3200" dirty="0" smtClean="0"/>
              <a:t>________________________________________________________________________________________</a:t>
            </a:r>
          </a:p>
          <a:p>
            <a:r>
              <a:rPr lang="en-US" sz="3200" dirty="0" smtClean="0"/>
              <a:t>18. What are the primary consumers?</a:t>
            </a:r>
          </a:p>
          <a:p>
            <a:r>
              <a:rPr lang="en-US" sz="3200" dirty="0" smtClean="0"/>
              <a:t>________________________________________________________________________________________</a:t>
            </a:r>
          </a:p>
          <a:p>
            <a:r>
              <a:rPr lang="en-US" sz="3200" dirty="0" smtClean="0"/>
              <a:t>19. What are the secondary consumers?</a:t>
            </a:r>
          </a:p>
          <a:p>
            <a:r>
              <a:rPr lang="en-US" sz="3200" dirty="0" smtClean="0"/>
              <a:t>____________________________________________</a:t>
            </a:r>
          </a:p>
          <a:p>
            <a:r>
              <a:rPr lang="en-US" sz="3200" dirty="0" smtClean="0"/>
              <a:t>____________________________________________</a:t>
            </a:r>
          </a:p>
          <a:p>
            <a:r>
              <a:rPr lang="en-US" sz="3200" dirty="0" smtClean="0"/>
              <a:t>20. What are the tertiary consumers?</a:t>
            </a:r>
          </a:p>
          <a:p>
            <a:r>
              <a:rPr lang="en-US" sz="3200" dirty="0" smtClean="0"/>
              <a:t>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390000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304800"/>
            <a:ext cx="7886700" cy="1325563"/>
          </a:xfrm>
        </p:spPr>
        <p:txBody>
          <a:bodyPr/>
          <a:lstStyle/>
          <a:p>
            <a:pPr eaLnBrk="1" hangingPunct="1"/>
            <a:r>
              <a:rPr lang="en-US" sz="4200" dirty="0" smtClean="0">
                <a:latin typeface="+mn-lt"/>
              </a:rPr>
              <a:t>Ecological Pyramid</a:t>
            </a:r>
            <a:endParaRPr lang="en-US" sz="4800" dirty="0" smtClean="0">
              <a:latin typeface="+mn-lt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20762"/>
            <a:ext cx="9144000" cy="4999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An </a:t>
            </a:r>
            <a:r>
              <a:rPr lang="en-US" sz="3200" b="1" dirty="0" smtClean="0"/>
              <a:t>ecological pyramid </a:t>
            </a:r>
            <a:r>
              <a:rPr lang="en-US" sz="3200" dirty="0" smtClean="0"/>
              <a:t>shows the relationship between consumers and producers at different trophic levels in an </a:t>
            </a:r>
            <a:r>
              <a:rPr lang="en-US" sz="3200" dirty="0" smtClean="0"/>
              <a:t>ecosystem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Shows the relative amounts of energy or matter contained at each trophic </a:t>
            </a:r>
            <a:r>
              <a:rPr lang="en-US" sz="3200" dirty="0" smtClean="0"/>
              <a:t>level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 </a:t>
            </a:r>
            <a:r>
              <a:rPr lang="en-US" sz="3200" dirty="0" smtClean="0"/>
              <a:t>pyramid </a:t>
            </a:r>
            <a:r>
              <a:rPr lang="en-US" sz="3200" dirty="0" smtClean="0"/>
              <a:t>shows which level has the most energy and the highest number of organisms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200" dirty="0" smtClean="0">
                <a:latin typeface="+mn-lt"/>
              </a:rPr>
              <a:t>Ecological Pyramid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6628" name="Picture 9" descr="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91" y="1295400"/>
            <a:ext cx="912605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1066800" y="4800600"/>
            <a:ext cx="716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Tahoma" pitchFamily="34" charset="0"/>
            </a:endParaRPr>
          </a:p>
        </p:txBody>
      </p:sp>
      <p:pic>
        <p:nvPicPr>
          <p:cNvPr id="25605" name="Picture 6" descr="pyrami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543800" cy="585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3577519"/>
            <a:ext cx="1752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2476500"/>
            <a:ext cx="1752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00" y="2021241"/>
            <a:ext cx="1752600" cy="344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2465211"/>
            <a:ext cx="1752600" cy="344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-9920"/>
            <a:ext cx="891540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21. If you know that only 10% of the energy from one trophic level is passed to the next, fill in the boxes with the amount of energy at each level. </a:t>
            </a:r>
          </a:p>
          <a:p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838200" y="4303360"/>
            <a:ext cx="1138238" cy="445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100%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4975" y="3209924"/>
            <a:ext cx="1138238" cy="445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90787" y="2575276"/>
            <a:ext cx="1138238" cy="445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43213" y="1995032"/>
            <a:ext cx="1138238" cy="4459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9525"/>
            <a:ext cx="6858000" cy="690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Review Questions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1038"/>
            <a:ext cx="91535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22. In which level of the ecological pyramid would the most energy be found?</a:t>
            </a:r>
          </a:p>
          <a:p>
            <a:r>
              <a:rPr lang="en-US" sz="3200" dirty="0" smtClean="0"/>
              <a:t>____________________________________________23. In which level of the ecological pyramid would the least energy be found?</a:t>
            </a:r>
          </a:p>
          <a:p>
            <a:r>
              <a:rPr lang="en-US" sz="3200" dirty="0" smtClean="0"/>
              <a:t>____________________________________________24. In which level of the ecological pyramid would the most organisms be found?</a:t>
            </a:r>
          </a:p>
          <a:p>
            <a:r>
              <a:rPr lang="en-US" sz="3200" dirty="0" smtClean="0"/>
              <a:t>____________________________________________</a:t>
            </a:r>
          </a:p>
          <a:p>
            <a:r>
              <a:rPr lang="en-US" sz="3200" dirty="0" smtClean="0"/>
              <a:t>25. In which level of the ecological pyramid would the least organisms be found?</a:t>
            </a:r>
          </a:p>
          <a:p>
            <a:r>
              <a:rPr lang="en-US" sz="3200" dirty="0" smtClean="0"/>
              <a:t>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468713286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755D4-BB4B-47A5-9E88-4490CC47CB9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0" y="5562600"/>
            <a:ext cx="9144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0066"/>
                </a:solidFill>
              </a:rPr>
              <a:t>6CO</a:t>
            </a:r>
            <a:r>
              <a:rPr lang="en-US" sz="3200" baseline="-25000" dirty="0">
                <a:solidFill>
                  <a:srgbClr val="000066"/>
                </a:solidFill>
              </a:rPr>
              <a:t>2</a:t>
            </a:r>
            <a:r>
              <a:rPr lang="en-US" sz="3200" dirty="0">
                <a:solidFill>
                  <a:srgbClr val="000066"/>
                </a:solidFill>
              </a:rPr>
              <a:t> + 6H</a:t>
            </a:r>
            <a:r>
              <a:rPr lang="en-US" sz="3200" baseline="-25000" dirty="0">
                <a:solidFill>
                  <a:srgbClr val="000066"/>
                </a:solidFill>
              </a:rPr>
              <a:t>2</a:t>
            </a:r>
            <a:r>
              <a:rPr lang="en-US" sz="3200" dirty="0">
                <a:solidFill>
                  <a:srgbClr val="000066"/>
                </a:solidFill>
              </a:rPr>
              <a:t>O + sunlight &amp; chlorophyll </a:t>
            </a:r>
            <a:r>
              <a:rPr lang="en-US" sz="3200" dirty="0">
                <a:solidFill>
                  <a:srgbClr val="000066"/>
                </a:solidFill>
                <a:sym typeface="Wingdings" pitchFamily="2" charset="2"/>
              </a:rPr>
              <a:t></a:t>
            </a:r>
            <a:r>
              <a:rPr lang="en-US" sz="3200" dirty="0" smtClean="0">
                <a:solidFill>
                  <a:srgbClr val="000066"/>
                </a:solidFill>
              </a:rPr>
              <a:t>C</a:t>
            </a:r>
            <a:r>
              <a:rPr lang="en-US" sz="3200" baseline="-25000" dirty="0" smtClean="0">
                <a:solidFill>
                  <a:srgbClr val="000066"/>
                </a:solidFill>
              </a:rPr>
              <a:t>6</a:t>
            </a:r>
            <a:r>
              <a:rPr lang="en-US" sz="3200" dirty="0" smtClean="0">
                <a:solidFill>
                  <a:srgbClr val="000066"/>
                </a:solidFill>
              </a:rPr>
              <a:t>H</a:t>
            </a:r>
            <a:r>
              <a:rPr lang="en-US" sz="3200" baseline="-25000" dirty="0" smtClean="0">
                <a:solidFill>
                  <a:srgbClr val="000066"/>
                </a:solidFill>
              </a:rPr>
              <a:t>12</a:t>
            </a:r>
            <a:r>
              <a:rPr lang="en-US" sz="3200" dirty="0" smtClean="0">
                <a:solidFill>
                  <a:srgbClr val="000066"/>
                </a:solidFill>
              </a:rPr>
              <a:t>O</a:t>
            </a:r>
            <a:r>
              <a:rPr lang="en-US" sz="3200" baseline="-25000" dirty="0" smtClean="0">
                <a:solidFill>
                  <a:srgbClr val="000066"/>
                </a:solidFill>
              </a:rPr>
              <a:t>6</a:t>
            </a:r>
            <a:r>
              <a:rPr lang="en-US" sz="3200" dirty="0" smtClean="0">
                <a:solidFill>
                  <a:srgbClr val="000066"/>
                </a:solidFill>
              </a:rPr>
              <a:t> + </a:t>
            </a:r>
            <a:r>
              <a:rPr lang="en-US" sz="3200" dirty="0">
                <a:solidFill>
                  <a:srgbClr val="000066"/>
                </a:solidFill>
              </a:rPr>
              <a:t>6O</a:t>
            </a:r>
            <a:r>
              <a:rPr lang="en-US" sz="3200" baseline="-25000" dirty="0">
                <a:solidFill>
                  <a:srgbClr val="000066"/>
                </a:solidFill>
              </a:rPr>
              <a:t>2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</a:p>
        </p:txBody>
      </p:sp>
      <p:pic>
        <p:nvPicPr>
          <p:cNvPr id="10" name="Picture 14" descr="photosynth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81000"/>
            <a:ext cx="7620000" cy="4547852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ll respiration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499"/>
            <a:ext cx="668655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80565"/>
            <a:ext cx="7467600" cy="305871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Cellular respiration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chemical reaction that releases the energy in glucose.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" y="2438400"/>
            <a:ext cx="82296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dirty="0"/>
              <a:t>6O</a:t>
            </a:r>
            <a:r>
              <a:rPr lang="en-US" sz="3200" baseline="-25000" dirty="0"/>
              <a:t>2</a:t>
            </a:r>
            <a:r>
              <a:rPr lang="en-US" sz="3200" dirty="0"/>
              <a:t> + C</a:t>
            </a:r>
            <a:r>
              <a:rPr lang="en-US" sz="3200" baseline="-25000" dirty="0"/>
              <a:t>6</a:t>
            </a:r>
            <a:r>
              <a:rPr lang="en-US" sz="3200" dirty="0"/>
              <a:t>H</a:t>
            </a:r>
            <a:r>
              <a:rPr lang="en-US" sz="3200" baseline="-25000" dirty="0"/>
              <a:t>12</a:t>
            </a:r>
            <a:r>
              <a:rPr lang="en-US" sz="3200" dirty="0"/>
              <a:t>O</a:t>
            </a:r>
            <a:r>
              <a:rPr lang="en-US" sz="3200" baseline="-25000" dirty="0"/>
              <a:t>6</a:t>
            </a:r>
            <a:r>
              <a:rPr lang="en-US" sz="3200" dirty="0"/>
              <a:t> --&gt;  6H</a:t>
            </a:r>
            <a:r>
              <a:rPr lang="en-US" sz="3200" baseline="-25000" dirty="0"/>
              <a:t>2</a:t>
            </a:r>
            <a:r>
              <a:rPr lang="en-US" sz="3200" dirty="0"/>
              <a:t>O + 6CO</a:t>
            </a:r>
            <a:r>
              <a:rPr lang="en-US" sz="3200" baseline="-25000" dirty="0"/>
              <a:t>2</a:t>
            </a:r>
            <a:r>
              <a:rPr lang="en-US" sz="3200" dirty="0"/>
              <a:t> + energy 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9525"/>
            <a:ext cx="6858000" cy="690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Review Questions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535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Where does the energy used in photosynthesis come from?</a:t>
            </a:r>
          </a:p>
          <a:p>
            <a:r>
              <a:rPr lang="en-US" sz="3200" dirty="0" smtClean="0"/>
              <a:t>____________________________________________</a:t>
            </a:r>
          </a:p>
          <a:p>
            <a:r>
              <a:rPr lang="en-US" sz="3200" dirty="0" smtClean="0"/>
              <a:t>2. How is the sun’s energy stored within plant cells?</a:t>
            </a:r>
          </a:p>
          <a:p>
            <a:r>
              <a:rPr lang="en-US" sz="3200" dirty="0" smtClean="0"/>
              <a:t>____________________________________________________________________________________________________________________________________</a:t>
            </a:r>
          </a:p>
          <a:p>
            <a:r>
              <a:rPr lang="en-US" sz="3200" dirty="0" smtClean="0"/>
              <a:t>3. What is cellular respiration? </a:t>
            </a:r>
          </a:p>
          <a:p>
            <a:r>
              <a:rPr lang="en-US" sz="3200" dirty="0" smtClean="0"/>
              <a:t>____________________________________________________________________________________________________________________________________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580761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gerclan - Protis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4400"/>
            <a:ext cx="4572000" cy="1905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575"/>
            <a:ext cx="7886700" cy="5492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 smtClean="0">
                <a:latin typeface="+mn-lt"/>
              </a:rPr>
              <a:t>Autotrophs</a:t>
            </a:r>
            <a:endParaRPr lang="en-US" sz="4800" dirty="0" smtClean="0">
              <a:latin typeface="+mn-lt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 group of organisms that can use the energy in sunlight to convert water and carbon dioxide into food.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Autotrophs are also called </a:t>
            </a:r>
            <a:r>
              <a:rPr lang="en-US" sz="3200" b="1" dirty="0" smtClean="0"/>
              <a:t>producers</a:t>
            </a:r>
            <a:r>
              <a:rPr lang="en-US" sz="3200" dirty="0" smtClean="0"/>
              <a:t> </a:t>
            </a:r>
            <a:r>
              <a:rPr lang="en-US" sz="3200" dirty="0" smtClean="0"/>
              <a:t>because they produce all of the food that heterotrophs use.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Without </a:t>
            </a:r>
            <a:r>
              <a:rPr lang="en-US" sz="3200" dirty="0" err="1" smtClean="0"/>
              <a:t>autotrophs</a:t>
            </a:r>
            <a:r>
              <a:rPr lang="en-US" sz="3200" dirty="0" smtClean="0"/>
              <a:t>, there would be no life on this planet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Ex.  Plants and Algae</a:t>
            </a:r>
          </a:p>
        </p:txBody>
      </p:sp>
      <p:pic>
        <p:nvPicPr>
          <p:cNvPr id="4" name="Picture 3" descr="Description Alnus serrulata drawi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7113" y="3734499"/>
            <a:ext cx="2694176" cy="3095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381000"/>
            <a:ext cx="7886700" cy="1325563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latin typeface="+mn-lt"/>
              </a:rPr>
              <a:t>Heterotrophs</a:t>
            </a:r>
            <a:endParaRPr lang="en-US" sz="4800" dirty="0" smtClean="0">
              <a:latin typeface="+mn-lt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43513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Organisms that do not make their own </a:t>
            </a:r>
            <a:r>
              <a:rPr lang="en-US" sz="3200" dirty="0" smtClean="0"/>
              <a:t>food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Another term for </a:t>
            </a:r>
            <a:r>
              <a:rPr lang="en-US" sz="3200" dirty="0" smtClean="0"/>
              <a:t>heterotroph </a:t>
            </a:r>
            <a:r>
              <a:rPr lang="en-US" sz="3200" dirty="0" smtClean="0"/>
              <a:t>is </a:t>
            </a:r>
            <a:r>
              <a:rPr lang="en-US" sz="3200" b="1" dirty="0" smtClean="0"/>
              <a:t>consumer</a:t>
            </a:r>
            <a:r>
              <a:rPr lang="en-US" sz="3200" dirty="0" smtClean="0"/>
              <a:t> because they consume other organisms in order to </a:t>
            </a:r>
            <a:r>
              <a:rPr lang="en-US" sz="3200" dirty="0" smtClean="0"/>
              <a:t>live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Ex.  Rabbits, Deer, Mushrooms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 3" descr="Description &lt;strong&gt;Deer&lt;/strong&gt; 1 (PSF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2" y="2857784"/>
            <a:ext cx="4387493" cy="3678942"/>
          </a:xfrm>
          <a:prstGeom prst="rect">
            <a:avLst/>
          </a:prstGeom>
        </p:spPr>
      </p:pic>
      <p:pic>
        <p:nvPicPr>
          <p:cNvPr id="6" name="Picture 5" descr="&lt;strong&gt;Mushroom&lt;/strong&gt; Study03 | Rendered Winter 2005 | By: Darkstream | Flick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71950"/>
            <a:ext cx="2471166" cy="2686050"/>
          </a:xfrm>
          <a:prstGeom prst="rect">
            <a:avLst/>
          </a:prstGeom>
        </p:spPr>
      </p:pic>
      <p:pic>
        <p:nvPicPr>
          <p:cNvPr id="5" name="Picture 4" descr="ارنب حيوان سريع صورة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19800" y="2253776"/>
            <a:ext cx="2819400" cy="2443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9525"/>
            <a:ext cx="6858000" cy="690563"/>
          </a:xfrm>
        </p:spPr>
        <p:txBody>
          <a:bodyPr>
            <a:noAutofit/>
          </a:bodyPr>
          <a:lstStyle/>
          <a:p>
            <a:r>
              <a:rPr lang="en-US" sz="4400" dirty="0" smtClean="0"/>
              <a:t>Review Questions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81038"/>
            <a:ext cx="91535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What is another name for autotrophs? Why? ____________________________________________________________________________________________________________________________________</a:t>
            </a:r>
          </a:p>
          <a:p>
            <a:endParaRPr lang="en-US" sz="3200" dirty="0" smtClean="0"/>
          </a:p>
          <a:p>
            <a:r>
              <a:rPr lang="en-US" sz="3200" dirty="0" smtClean="0"/>
              <a:t>5. What would happen if there were no autotrophs?</a:t>
            </a:r>
          </a:p>
          <a:p>
            <a:r>
              <a:rPr lang="en-US" sz="3200" dirty="0" smtClean="0"/>
              <a:t>____________________________________________</a:t>
            </a:r>
          </a:p>
          <a:p>
            <a:endParaRPr lang="en-US" sz="3200" dirty="0" smtClean="0"/>
          </a:p>
          <a:p>
            <a:r>
              <a:rPr lang="en-US" sz="3200" dirty="0" smtClean="0"/>
              <a:t>6. What is another name for heterotrophs? Why</a:t>
            </a:r>
          </a:p>
          <a:p>
            <a:r>
              <a:rPr lang="en-US" sz="3200" dirty="0" smtClean="0"/>
              <a:t>____________________________________________________________________________________________________________________________________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612310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644524"/>
            <a:ext cx="9144000" cy="6213476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Consumers</a:t>
            </a:r>
          </a:p>
          <a:p>
            <a:pPr marL="342900" lvl="1" indent="0" eaLnBrk="1" hangingPunct="1">
              <a:buNone/>
            </a:pPr>
            <a:r>
              <a:rPr lang="en-US" sz="3200" dirty="0" smtClean="0"/>
              <a:t>1.  </a:t>
            </a:r>
            <a:r>
              <a:rPr lang="en-US" sz="3200" b="1" dirty="0" smtClean="0"/>
              <a:t>Scavengers</a:t>
            </a:r>
            <a:r>
              <a:rPr lang="en-US" sz="3200" dirty="0" smtClean="0"/>
              <a:t> – feed on the tissue of dead organisms (both plants and animals)</a:t>
            </a:r>
          </a:p>
          <a:p>
            <a:pPr lvl="2" eaLnBrk="1" hangingPunct="1"/>
            <a:r>
              <a:rPr lang="en-US" sz="3200" dirty="0" smtClean="0"/>
              <a:t>Ex. – Vultures, Crows, and Shrimp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5" y="-304800"/>
            <a:ext cx="67627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>
                <a:latin typeface="+mn-lt"/>
              </a:rPr>
              <a:t>Heterotrophs as Consumers</a:t>
            </a:r>
            <a:endParaRPr lang="en-US" sz="5400" dirty="0" smtClean="0">
              <a:latin typeface="+mn-lt"/>
            </a:endParaRPr>
          </a:p>
        </p:txBody>
      </p:sp>
      <p:pic>
        <p:nvPicPr>
          <p:cNvPr id="2" name="Picture 1" descr="File:&lt;strong&gt;Vulture&lt;/strong&gt; (PSF).pn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7" y="3705225"/>
            <a:ext cx="1900375" cy="2556766"/>
          </a:xfrm>
          <a:prstGeom prst="rect">
            <a:avLst/>
          </a:prstGeom>
        </p:spPr>
      </p:pic>
      <p:pic>
        <p:nvPicPr>
          <p:cNvPr id="3" name="Picture 2" descr="Jack Frost and the Hooded &lt;strong&gt;Crow&lt;/strong&gt;” | Words and Thing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5" name="Picture 4" descr="File:Prawn (PSF)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05573"/>
            <a:ext cx="3018508" cy="2312485"/>
          </a:xfrm>
          <a:prstGeom prst="rect">
            <a:avLst/>
          </a:prstGeom>
        </p:spPr>
      </p:pic>
      <p:pic>
        <p:nvPicPr>
          <p:cNvPr id="4" name="Picture 3" descr="File:&lt;strong&gt;Crow&lt;/strong&gt; 1 (PSF).pn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97673"/>
            <a:ext cx="2684145" cy="197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946</Words>
  <Application>Microsoft Office PowerPoint</Application>
  <PresentationFormat>On-screen Show (4:3)</PresentationFormat>
  <Paragraphs>140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CHAPTER 5</vt:lpstr>
      <vt:lpstr>PowerPoint Presentation</vt:lpstr>
      <vt:lpstr>PowerPoint Presentation</vt:lpstr>
      <vt:lpstr>Cellular respiration is the chemical reaction that releases the energy in glucose.</vt:lpstr>
      <vt:lpstr>Review Questions</vt:lpstr>
      <vt:lpstr>Autotrophs</vt:lpstr>
      <vt:lpstr>Heterotrophs</vt:lpstr>
      <vt:lpstr>Review Questions</vt:lpstr>
      <vt:lpstr>Heterotrophs as Consumers</vt:lpstr>
      <vt:lpstr>PowerPoint Presentation</vt:lpstr>
      <vt:lpstr>PowerPoint Presentation</vt:lpstr>
      <vt:lpstr>PowerPoint Presentation</vt:lpstr>
      <vt:lpstr>PowerPoint Presentation</vt:lpstr>
      <vt:lpstr>Review Questions</vt:lpstr>
      <vt:lpstr>Transfer of Energy</vt:lpstr>
      <vt:lpstr>Trophic Levels</vt:lpstr>
      <vt:lpstr>Review Questions</vt:lpstr>
      <vt:lpstr>Food Chains</vt:lpstr>
      <vt:lpstr>PowerPoint Presentation</vt:lpstr>
      <vt:lpstr>Food Web</vt:lpstr>
      <vt:lpstr>Food Web</vt:lpstr>
      <vt:lpstr>PowerPoint Presentation</vt:lpstr>
      <vt:lpstr>Review Questions</vt:lpstr>
      <vt:lpstr>Ecological Pyramid</vt:lpstr>
      <vt:lpstr>Ecological Pyramid</vt:lpstr>
      <vt:lpstr>PowerPoint Presentation</vt:lpstr>
      <vt:lpstr>Review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E. Meade</dc:creator>
  <cp:lastModifiedBy>Deanna Wiley</cp:lastModifiedBy>
  <cp:revision>136</cp:revision>
  <cp:lastPrinted>2017-08-28T20:45:47Z</cp:lastPrinted>
  <dcterms:created xsi:type="dcterms:W3CDTF">2012-02-04T23:11:14Z</dcterms:created>
  <dcterms:modified xsi:type="dcterms:W3CDTF">2017-08-28T21:02:12Z</dcterms:modified>
</cp:coreProperties>
</file>