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0"/>
  </p:notesMasterIdLst>
  <p:sldIdLst>
    <p:sldId id="303" r:id="rId4"/>
    <p:sldId id="256" r:id="rId5"/>
    <p:sldId id="269" r:id="rId6"/>
    <p:sldId id="272" r:id="rId7"/>
    <p:sldId id="274" r:id="rId8"/>
    <p:sldId id="292" r:id="rId9"/>
    <p:sldId id="275" r:id="rId10"/>
    <p:sldId id="276" r:id="rId11"/>
    <p:sldId id="277" r:id="rId12"/>
    <p:sldId id="278" r:id="rId13"/>
    <p:sldId id="279" r:id="rId14"/>
    <p:sldId id="280" r:id="rId15"/>
    <p:sldId id="281" r:id="rId16"/>
    <p:sldId id="282" r:id="rId17"/>
    <p:sldId id="283" r:id="rId18"/>
    <p:sldId id="302" r:id="rId19"/>
    <p:sldId id="295" r:id="rId20"/>
    <p:sldId id="296" r:id="rId21"/>
    <p:sldId id="297" r:id="rId22"/>
    <p:sldId id="298" r:id="rId23"/>
    <p:sldId id="299" r:id="rId24"/>
    <p:sldId id="300" r:id="rId25"/>
    <p:sldId id="301" r:id="rId26"/>
    <p:sldId id="317" r:id="rId27"/>
    <p:sldId id="306" r:id="rId28"/>
    <p:sldId id="307" r:id="rId29"/>
    <p:sldId id="308" r:id="rId30"/>
    <p:sldId id="309" r:id="rId31"/>
    <p:sldId id="310" r:id="rId32"/>
    <p:sldId id="311" r:id="rId33"/>
    <p:sldId id="312" r:id="rId34"/>
    <p:sldId id="313" r:id="rId35"/>
    <p:sldId id="314" r:id="rId36"/>
    <p:sldId id="315" r:id="rId37"/>
    <p:sldId id="316" r:id="rId38"/>
    <p:sldId id="31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84" d="100"/>
          <a:sy n="84" d="100"/>
        </p:scale>
        <p:origin x="780" y="78"/>
      </p:cViewPr>
      <p:guideLst>
        <p:guide orient="horz" pos="2160"/>
        <p:guide pos="2880"/>
      </p:guideLst>
    </p:cSldViewPr>
  </p:slideViewPr>
  <p:outlineViewPr>
    <p:cViewPr>
      <p:scale>
        <a:sx n="33" d="100"/>
        <a:sy n="33" d="100"/>
      </p:scale>
      <p:origin x="0" y="286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61DDA-E26C-4097-A90C-873017135290}" type="datetimeFigureOut">
              <a:rPr lang="en-US" smtClean="0"/>
              <a:pPr/>
              <a:t>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C81D8-AC7B-4B02-A3CE-EAADFB42CE14}" type="slidenum">
              <a:rPr lang="en-US" smtClean="0"/>
              <a:pPr/>
              <a:t>‹#›</a:t>
            </a:fld>
            <a:endParaRPr lang="en-US"/>
          </a:p>
        </p:txBody>
      </p:sp>
    </p:spTree>
    <p:extLst>
      <p:ext uri="{BB962C8B-B14F-4D97-AF65-F5344CB8AC3E}">
        <p14:creationId xmlns:p14="http://schemas.microsoft.com/office/powerpoint/2010/main" val="210462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0028B3F-96B0-4B06-A7D9-BC101BC27B6E}" type="slidenum">
              <a:rPr lang="en-US" smtClean="0"/>
              <a:pPr/>
              <a:t>15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0614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1409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429198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1409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390778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297452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1084193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3299909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2773177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3132853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1060157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153548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39077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4291985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7897C32-2852-4EF5-A299-67944D331EA6}" type="datetimeFigureOut">
              <a:rPr lang="en-US" smtClean="0"/>
              <a:pPr/>
              <a:t>1/27/2017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9C80EAB-3DB3-4560-906E-957BDA8908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C80EAB-3DB3-4560-906E-957BDA8908D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9C80EAB-3DB3-4560-906E-957BDA8908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897C32-2852-4EF5-A299-67944D331EA6}" type="datetimeFigureOut">
              <a:rPr lang="en-US" smtClean="0"/>
              <a:pPr/>
              <a:t>1/27/2017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C80EAB-3DB3-4560-906E-957BDA8908D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7897C32-2852-4EF5-A299-67944D331EA6}" type="datetimeFigureOut">
              <a:rPr lang="en-US" smtClean="0"/>
              <a:pPr/>
              <a:t>1/27/2017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9C80EAB-3DB3-4560-906E-957BDA8908D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7897C32-2852-4EF5-A299-67944D331EA6}" type="datetimeFigureOut">
              <a:rPr lang="en-US" smtClean="0"/>
              <a:pPr/>
              <a:t>1/27/2017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C80EAB-3DB3-4560-906E-957BDA8908D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7897C32-2852-4EF5-A299-67944D331EA6}" type="datetimeFigureOut">
              <a:rPr lang="en-US" smtClean="0"/>
              <a:pPr/>
              <a:t>1/27/2017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9C80EAB-3DB3-4560-906E-957BDA8908D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7897C32-2852-4EF5-A299-67944D331EA6}" type="datetimeFigureOut">
              <a:rPr lang="en-US" smtClean="0"/>
              <a:pPr/>
              <a:t>1/27/2017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C80EAB-3DB3-4560-906E-957BDA8908D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7897C32-2852-4EF5-A299-67944D331EA6}" type="datetimeFigureOut">
              <a:rPr lang="en-US" smtClean="0"/>
              <a:pPr/>
              <a:t>1/27/2017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C80EAB-3DB3-4560-906E-957BDA8908D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2974524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C80EAB-3DB3-4560-906E-957BDA8908D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9C80EAB-3DB3-4560-906E-957BDA8908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108419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329990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277317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313285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106015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7897C32-2852-4EF5-A299-67944D331EA6}" type="datetimeFigureOut">
              <a:rPr lang="en-US" smtClean="0"/>
              <a:pPr/>
              <a:t>1/27/2017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C80EAB-3DB3-4560-906E-957BDA8908DC}" type="slidenum">
              <a:rPr lang="en-US" smtClean="0"/>
              <a:pPr/>
              <a:t>‹#›</a:t>
            </a:fld>
            <a:endParaRPr lang="en-US"/>
          </a:p>
        </p:txBody>
      </p:sp>
    </p:spTree>
    <p:extLst>
      <p:ext uri="{BB962C8B-B14F-4D97-AF65-F5344CB8AC3E}">
        <p14:creationId xmlns:p14="http://schemas.microsoft.com/office/powerpoint/2010/main" val="153548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a:extLst>
            <a:ext uri="{91240B29-F687-4F45-9708-019B960494DF}">
              <a14:hiddenLine xmlns:a14="http://schemas.microsoft.com/office/drawing/2010/main" w="25400" cap="flat" cmpd="sng" algn="ctr">
                <a:solidFill>
                  <a:schemeClr val="accent1">
                    <a:shade val="50000"/>
                  </a:schemeClr>
                </a:solidFill>
                <a:prstDash val="solid"/>
              </a14:hiddenLine>
            </a:ext>
          </a:extLst>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a:extLst>
            <a:ext uri="{91240B29-F687-4F45-9708-019B960494DF}">
              <a14:hiddenLine xmlns:a14="http://schemas.microsoft.com/office/drawing/2010/main" w="25400" cap="flat" cmpd="sng" algn="ctr">
                <a:solidFill>
                  <a:schemeClr val="accent1">
                    <a:shade val="50000"/>
                  </a:schemeClr>
                </a:solidFill>
                <a:prstDash val="solid"/>
              </a14:hiddenLine>
            </a:ext>
          </a:extLst>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a:extLst>
            <a:ext uri="{91240B29-F687-4F45-9708-019B960494DF}">
              <a14:hiddenLine xmlns:a14="http://schemas.microsoft.com/office/drawing/2010/main" w="25400" cap="flat" cmpd="sng" algn="ctr">
                <a:solidFill>
                  <a:schemeClr val="accent1">
                    <a:shade val="50000"/>
                  </a:schemeClr>
                </a:solidFill>
                <a:prstDash val="solid"/>
              </a14:hiddenLine>
            </a:ext>
          </a:extLst>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a:extLst>
            <a:ext uri="{91240B29-F687-4F45-9708-019B960494DF}">
              <a14:hiddenLine xmlns:a14="http://schemas.microsoft.com/office/drawing/2010/main" w="25400" cap="flat" cmpd="sng" algn="ctr">
                <a:solidFill>
                  <a:schemeClr val="accent1">
                    <a:shade val="50000"/>
                  </a:schemeClr>
                </a:solidFill>
                <a:prstDash val="solid"/>
              </a14:hiddenLine>
            </a:ext>
          </a:extLst>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a:extLst>
            <a:ext uri="{91240B29-F687-4F45-9708-019B960494DF}">
              <a14:hiddenLine xmlns:a14="http://schemas.microsoft.com/office/drawing/2010/main" w="25400" cap="flat" cmpd="sng" algn="ctr">
                <a:solidFill>
                  <a:schemeClr val="accent1">
                    <a:shade val="50000"/>
                  </a:schemeClr>
                </a:solidFill>
                <a:prstDash val="solid"/>
              </a14:hiddenLine>
            </a:ext>
          </a:extLst>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a:extLst>
            <a:ext uri="{91240B29-F687-4F45-9708-019B960494DF}">
              <a14:hiddenLine xmlns:a14="http://schemas.microsoft.com/office/drawing/2010/main" w="25400" cap="flat" cmpd="sng" algn="ctr">
                <a:solidFill>
                  <a:schemeClr val="accent1">
                    <a:shade val="50000"/>
                  </a:schemeClr>
                </a:solidFill>
                <a:prstDash val="solid"/>
              </a14:hiddenLine>
            </a:ext>
          </a:extLst>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39211209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9211209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email">
              <a:alphaModFix amt="43000"/>
              <a:extLst>
                <a:ext uri="{28A0092B-C50C-407E-A947-70E740481C1C}">
                  <a14:useLocalDpi xmlns:a14="http://schemas.microsoft.com/office/drawing/2010/main"/>
                </a:ext>
              </a:extLst>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7897C32-2852-4EF5-A299-67944D331EA6}" type="datetimeFigureOut">
              <a:rPr lang="en-US" smtClean="0"/>
              <a:pPr/>
              <a:t>1/27/2017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9C80EAB-3DB3-4560-906E-957BDA8908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Catalyst for Learning</a:t>
            </a:r>
            <a:endParaRPr lang="en-US" sz="4800" dirty="0"/>
          </a:p>
        </p:txBody>
      </p:sp>
      <p:sp>
        <p:nvSpPr>
          <p:cNvPr id="3" name="Content Placeholder 2"/>
          <p:cNvSpPr>
            <a:spLocks noGrp="1"/>
          </p:cNvSpPr>
          <p:nvPr>
            <p:ph idx="1"/>
          </p:nvPr>
        </p:nvSpPr>
        <p:spPr>
          <a:xfrm>
            <a:off x="381000" y="1524000"/>
            <a:ext cx="7239000" cy="4846320"/>
          </a:xfrm>
        </p:spPr>
        <p:txBody>
          <a:bodyPr>
            <a:normAutofit/>
          </a:bodyPr>
          <a:lstStyle/>
          <a:p>
            <a:r>
              <a:rPr lang="en-US" sz="4800" dirty="0" smtClean="0"/>
              <a:t>How do you define life?</a:t>
            </a:r>
          </a:p>
          <a:p>
            <a:endParaRPr lang="en-US" sz="4800" dirty="0"/>
          </a:p>
        </p:txBody>
      </p:sp>
      <p:pic>
        <p:nvPicPr>
          <p:cNvPr id="1026" name="Picture 2"/>
          <p:cNvPicPr>
            <a:picLocks noChangeAspect="1" noChangeArrowheads="1"/>
          </p:cNvPicPr>
          <p:nvPr/>
        </p:nvPicPr>
        <p:blipFill>
          <a:blip r:embed="rId2" cstate="print"/>
          <a:srcRect/>
          <a:stretch>
            <a:fillRect/>
          </a:stretch>
        </p:blipFill>
        <p:spPr bwMode="auto">
          <a:xfrm>
            <a:off x="5638800" y="2500029"/>
            <a:ext cx="3333750" cy="4321528"/>
          </a:xfrm>
          <a:prstGeom prst="rect">
            <a:avLst/>
          </a:prstGeom>
          <a:noFill/>
          <a:ln w="9525">
            <a:noFill/>
            <a:miter lim="800000"/>
            <a:headEnd/>
            <a:tailEnd/>
          </a:ln>
        </p:spPr>
      </p:pic>
    </p:spTree>
    <p:extLst>
      <p:ext uri="{BB962C8B-B14F-4D97-AF65-F5344CB8AC3E}">
        <p14:creationId xmlns:p14="http://schemas.microsoft.com/office/powerpoint/2010/main" val="20858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lstStyle/>
          <a:p>
            <a:r>
              <a:rPr lang="en-US" dirty="0" smtClean="0"/>
              <a:t>Is Mr. H. </a:t>
            </a:r>
            <a:r>
              <a:rPr lang="en-US" dirty="0" err="1" smtClean="0"/>
              <a:t>Creg</a:t>
            </a:r>
            <a:r>
              <a:rPr lang="en-US" dirty="0" smtClean="0"/>
              <a:t> alive?</a:t>
            </a:r>
            <a:endParaRPr lang="en-US" dirty="0"/>
          </a:p>
        </p:txBody>
      </p:sp>
      <p:sp>
        <p:nvSpPr>
          <p:cNvPr id="3" name="Content Placeholder 2"/>
          <p:cNvSpPr>
            <a:spLocks noGrp="1"/>
          </p:cNvSpPr>
          <p:nvPr>
            <p:ph idx="1"/>
          </p:nvPr>
        </p:nvSpPr>
        <p:spPr>
          <a:xfrm>
            <a:off x="304800" y="1600200"/>
            <a:ext cx="8839200" cy="5257800"/>
          </a:xfrm>
        </p:spPr>
        <p:txBody>
          <a:bodyPr>
            <a:normAutofit fontScale="92500"/>
          </a:bodyPr>
          <a:lstStyle/>
          <a:p>
            <a:r>
              <a:rPr lang="en-US" dirty="0" smtClean="0"/>
              <a:t>Over the next several years, Mr. H. </a:t>
            </a:r>
            <a:r>
              <a:rPr lang="en-US" dirty="0" err="1" smtClean="0"/>
              <a:t>Creg</a:t>
            </a:r>
            <a:r>
              <a:rPr lang="en-US" dirty="0" smtClean="0"/>
              <a:t> was plagued with internal disorders. First, he had to have an operation to remove his aorta and replace it with a synthetic vessel. Next, he developed a kidney malfunction, and the only way he could survive was to use a kidney dialysis machine (no donor was found for a kidney transplant). Later, his digestive system became cancerous and was removed. He received nourishment intravenously. Finally, his heart failed. Luckily for Mr. H. </a:t>
            </a:r>
            <a:r>
              <a:rPr lang="en-US" dirty="0" err="1" smtClean="0"/>
              <a:t>Creg</a:t>
            </a:r>
            <a:r>
              <a:rPr lang="en-US" dirty="0" smtClean="0"/>
              <a:t>, a donor heart was available, and he had a heart transplant.</a:t>
            </a:r>
          </a:p>
          <a:p>
            <a:endParaRPr lang="en-US" dirty="0" smtClean="0"/>
          </a:p>
          <a:p>
            <a:r>
              <a:rPr lang="en-US" b="1" dirty="0" smtClean="0"/>
              <a:t>4) Is </a:t>
            </a:r>
            <a:r>
              <a:rPr lang="en-US" b="1" dirty="0"/>
              <a:t>Mr. H. </a:t>
            </a:r>
            <a:r>
              <a:rPr lang="en-US" b="1" dirty="0" err="1"/>
              <a:t>Creg</a:t>
            </a:r>
            <a:r>
              <a:rPr lang="en-US" b="1" dirty="0"/>
              <a:t> Alive?</a:t>
            </a:r>
          </a:p>
          <a:p>
            <a:pPr marL="0" indent="0">
              <a:buNone/>
            </a:pPr>
            <a:r>
              <a:rPr lang="en-US" b="1" dirty="0"/>
              <a:t>  A) Yes	B)No</a:t>
            </a:r>
            <a:endParaRPr lang="en-US" dirty="0"/>
          </a:p>
        </p:txBody>
      </p:sp>
    </p:spTree>
    <p:extLst>
      <p:ext uri="{BB962C8B-B14F-4D97-AF65-F5344CB8AC3E}">
        <p14:creationId xmlns:p14="http://schemas.microsoft.com/office/powerpoint/2010/main" val="413529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Mr. H. </a:t>
            </a:r>
            <a:r>
              <a:rPr lang="en-US" dirty="0" err="1" smtClean="0"/>
              <a:t>Creg</a:t>
            </a:r>
            <a:r>
              <a:rPr lang="en-US" dirty="0" smtClean="0"/>
              <a:t> alive?</a:t>
            </a:r>
            <a:endParaRPr lang="en-US" dirty="0"/>
          </a:p>
        </p:txBody>
      </p:sp>
      <p:sp>
        <p:nvSpPr>
          <p:cNvPr id="3" name="Content Placeholder 2"/>
          <p:cNvSpPr>
            <a:spLocks noGrp="1"/>
          </p:cNvSpPr>
          <p:nvPr>
            <p:ph idx="1"/>
          </p:nvPr>
        </p:nvSpPr>
        <p:spPr>
          <a:xfrm>
            <a:off x="304800" y="1371601"/>
            <a:ext cx="8382000" cy="5029200"/>
          </a:xfrm>
        </p:spPr>
        <p:txBody>
          <a:bodyPr>
            <a:normAutofit lnSpcReduction="10000"/>
          </a:bodyPr>
          <a:lstStyle/>
          <a:p>
            <a:r>
              <a:rPr lang="en-US" dirty="0" smtClean="0"/>
              <a:t>It was now obvious that Mr. H. </a:t>
            </a:r>
            <a:r>
              <a:rPr lang="en-US" dirty="0" err="1" smtClean="0"/>
              <a:t>Creg</a:t>
            </a:r>
            <a:r>
              <a:rPr lang="en-US" dirty="0" smtClean="0"/>
              <a:t> had become a medical phenomenon. He had artificial limbs, nourishment was supplied to him through his veins; therefore he had no solid wastes. All waste material was removed by the kidney dialysis machine. The heart that pumped his blood to carry oxygen and food to his cells was not his original heart. But Mr. H. </a:t>
            </a:r>
            <a:r>
              <a:rPr lang="en-US" dirty="0" err="1" smtClean="0"/>
              <a:t>Creg’s</a:t>
            </a:r>
            <a:r>
              <a:rPr lang="en-US" dirty="0" smtClean="0"/>
              <a:t> transplanted heart began to fail. He was immediately placed on a heart-lung machine. This supplied oxygen and removed carbon dioxide from his blood, and it circulated blood through his body.</a:t>
            </a:r>
          </a:p>
          <a:p>
            <a:r>
              <a:rPr lang="en-US" b="1" dirty="0" smtClean="0"/>
              <a:t>5) Is </a:t>
            </a:r>
            <a:r>
              <a:rPr lang="en-US" b="1" dirty="0"/>
              <a:t>Mr. H. </a:t>
            </a:r>
            <a:r>
              <a:rPr lang="en-US" b="1" dirty="0" err="1"/>
              <a:t>Creg</a:t>
            </a:r>
            <a:r>
              <a:rPr lang="en-US" b="1" dirty="0"/>
              <a:t> Alive?</a:t>
            </a:r>
          </a:p>
          <a:p>
            <a:pPr marL="0" indent="0">
              <a:buNone/>
            </a:pPr>
            <a:r>
              <a:rPr lang="en-US" b="1" dirty="0"/>
              <a:t>  A) Yes	B)No</a:t>
            </a:r>
            <a:endParaRPr lang="en-US" dirty="0"/>
          </a:p>
        </p:txBody>
      </p:sp>
    </p:spTree>
    <p:extLst>
      <p:ext uri="{BB962C8B-B14F-4D97-AF65-F5344CB8AC3E}">
        <p14:creationId xmlns:p14="http://schemas.microsoft.com/office/powerpoint/2010/main" val="3712327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Mr. H. </a:t>
            </a:r>
            <a:r>
              <a:rPr lang="en-US" dirty="0" err="1" smtClean="0"/>
              <a:t>Creg</a:t>
            </a:r>
            <a:r>
              <a:rPr lang="en-US" dirty="0" smtClean="0"/>
              <a:t> alive?</a:t>
            </a:r>
            <a:endParaRPr lang="en-US" dirty="0"/>
          </a:p>
        </p:txBody>
      </p:sp>
      <p:sp>
        <p:nvSpPr>
          <p:cNvPr id="3" name="Content Placeholder 2"/>
          <p:cNvSpPr>
            <a:spLocks noGrp="1"/>
          </p:cNvSpPr>
          <p:nvPr>
            <p:ph idx="1"/>
          </p:nvPr>
        </p:nvSpPr>
        <p:spPr>
          <a:xfrm>
            <a:off x="0" y="1371600"/>
            <a:ext cx="9144000" cy="5486400"/>
          </a:xfrm>
        </p:spPr>
        <p:txBody>
          <a:bodyPr>
            <a:normAutofit fontScale="92500"/>
          </a:bodyPr>
          <a:lstStyle/>
          <a:p>
            <a:r>
              <a:rPr lang="en-US" dirty="0" smtClean="0"/>
              <a:t>The doctors consulted bioengineers about Mr. H. </a:t>
            </a:r>
            <a:r>
              <a:rPr lang="en-US" dirty="0" err="1" smtClean="0"/>
              <a:t>Creg</a:t>
            </a:r>
            <a:r>
              <a:rPr lang="en-US" dirty="0" smtClean="0"/>
              <a:t>. Because almost all of his life-sustaining functions were being carried on by machine, it might be possible to compress all of these machines into one mobile unit, which would be controlled by electrical impulses from Mr. H. </a:t>
            </a:r>
            <a:r>
              <a:rPr lang="en-US" dirty="0" err="1" smtClean="0"/>
              <a:t>Creg’s</a:t>
            </a:r>
            <a:r>
              <a:rPr lang="en-US" dirty="0" smtClean="0"/>
              <a:t> brain. This unit would be equipped with mechanical arms to enable him to perform manipulative tasks. A mechanism to create a flow of air over his vocal cords might enable him to speak. To do all this, they would have to amputate at the neck and attach his head to the machine, which would then supply all nutrients to his brain. Mr. H. </a:t>
            </a:r>
            <a:r>
              <a:rPr lang="en-US" dirty="0" err="1" smtClean="0"/>
              <a:t>Creg</a:t>
            </a:r>
            <a:r>
              <a:rPr lang="en-US" dirty="0" smtClean="0"/>
              <a:t> consented, and the operation was successfully performed.</a:t>
            </a:r>
          </a:p>
          <a:p>
            <a:r>
              <a:rPr lang="en-US" b="1" dirty="0" smtClean="0"/>
              <a:t>6) Is </a:t>
            </a:r>
            <a:r>
              <a:rPr lang="en-US" b="1" dirty="0"/>
              <a:t>Mr. H. </a:t>
            </a:r>
            <a:r>
              <a:rPr lang="en-US" b="1" dirty="0" err="1"/>
              <a:t>Creg</a:t>
            </a:r>
            <a:r>
              <a:rPr lang="en-US" b="1" dirty="0"/>
              <a:t> Alive?</a:t>
            </a:r>
          </a:p>
          <a:p>
            <a:pPr marL="0" indent="0">
              <a:buNone/>
            </a:pPr>
            <a:r>
              <a:rPr lang="en-US" b="1" dirty="0"/>
              <a:t>  A) Yes	B)No</a:t>
            </a:r>
            <a:endParaRPr lang="en-US" dirty="0"/>
          </a:p>
        </p:txBody>
      </p:sp>
    </p:spTree>
    <p:extLst>
      <p:ext uri="{BB962C8B-B14F-4D97-AF65-F5344CB8AC3E}">
        <p14:creationId xmlns:p14="http://schemas.microsoft.com/office/powerpoint/2010/main" val="1228426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Mr. H. </a:t>
            </a:r>
            <a:r>
              <a:rPr lang="en-US" dirty="0" err="1" smtClean="0"/>
              <a:t>Creg</a:t>
            </a:r>
            <a:r>
              <a:rPr lang="en-US" dirty="0" smtClean="0"/>
              <a:t> alive?</a:t>
            </a:r>
            <a:endParaRPr lang="en-US" dirty="0"/>
          </a:p>
        </p:txBody>
      </p:sp>
      <p:sp>
        <p:nvSpPr>
          <p:cNvPr id="3" name="Content Placeholder 2"/>
          <p:cNvSpPr>
            <a:spLocks noGrp="1"/>
          </p:cNvSpPr>
          <p:nvPr>
            <p:ph idx="1"/>
          </p:nvPr>
        </p:nvSpPr>
        <p:spPr>
          <a:xfrm>
            <a:off x="0" y="1447800"/>
            <a:ext cx="8915400" cy="5181600"/>
          </a:xfrm>
        </p:spPr>
        <p:txBody>
          <a:bodyPr>
            <a:normAutofit fontScale="92500"/>
          </a:bodyPr>
          <a:lstStyle/>
          <a:p>
            <a:r>
              <a:rPr lang="en-US" dirty="0" smtClean="0"/>
              <a:t>Mr. H. </a:t>
            </a:r>
            <a:r>
              <a:rPr lang="en-US" dirty="0" err="1" smtClean="0"/>
              <a:t>Creg</a:t>
            </a:r>
            <a:r>
              <a:rPr lang="en-US" dirty="0" smtClean="0"/>
              <a:t> functioned well for a few years. However, a slow deterioration of his brain cells was observed and was diagnosed as terminal. So the medical team that had developed around Mr. H. </a:t>
            </a:r>
            <a:r>
              <a:rPr lang="en-US" dirty="0" err="1" smtClean="0"/>
              <a:t>Creg</a:t>
            </a:r>
            <a:r>
              <a:rPr lang="en-US" dirty="0" smtClean="0"/>
              <a:t> began to program his brain. A miniature computer was developed: it could be housed in a machine that was humanlike in appearance, movement, and mannerisms. As the computer was installed, Mr. H. </a:t>
            </a:r>
            <a:r>
              <a:rPr lang="en-US" dirty="0" err="1" smtClean="0"/>
              <a:t>Creg’s</a:t>
            </a:r>
            <a:r>
              <a:rPr lang="en-US" dirty="0" smtClean="0"/>
              <a:t> brain cells completely deteriorated. Mr. H. </a:t>
            </a:r>
            <a:r>
              <a:rPr lang="en-US" dirty="0" err="1" smtClean="0"/>
              <a:t>Creg</a:t>
            </a:r>
            <a:r>
              <a:rPr lang="en-US" dirty="0" smtClean="0"/>
              <a:t> was once again able to leave the hospital with complete assurance that he would not return with biological illness.</a:t>
            </a:r>
          </a:p>
          <a:p>
            <a:pPr>
              <a:buNone/>
            </a:pPr>
            <a:endParaRPr lang="en-US" dirty="0" smtClean="0"/>
          </a:p>
          <a:p>
            <a:r>
              <a:rPr lang="en-US" b="1" dirty="0" smtClean="0"/>
              <a:t>7) Is </a:t>
            </a:r>
            <a:r>
              <a:rPr lang="en-US" b="1" dirty="0"/>
              <a:t>Mr. H. </a:t>
            </a:r>
            <a:r>
              <a:rPr lang="en-US" b="1" dirty="0" err="1"/>
              <a:t>Creg</a:t>
            </a:r>
            <a:r>
              <a:rPr lang="en-US" b="1" dirty="0"/>
              <a:t> Alive?</a:t>
            </a:r>
          </a:p>
          <a:p>
            <a:pPr marL="0" indent="0">
              <a:buNone/>
            </a:pPr>
            <a:r>
              <a:rPr lang="en-US" b="1" dirty="0"/>
              <a:t>  A) Yes	B)No</a:t>
            </a:r>
            <a:endParaRPr lang="en-US" dirty="0"/>
          </a:p>
        </p:txBody>
      </p:sp>
    </p:spTree>
    <p:extLst>
      <p:ext uri="{BB962C8B-B14F-4D97-AF65-F5344CB8AC3E}">
        <p14:creationId xmlns:p14="http://schemas.microsoft.com/office/powerpoint/2010/main" val="1092652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Is Mr. H. </a:t>
            </a:r>
            <a:r>
              <a:rPr lang="en-US" dirty="0" err="1" smtClean="0"/>
              <a:t>Creg</a:t>
            </a:r>
            <a:r>
              <a:rPr lang="en-US" dirty="0" smtClean="0"/>
              <a:t> alive?</a:t>
            </a:r>
            <a:endParaRPr lang="en-US" dirty="0"/>
          </a:p>
        </p:txBody>
      </p:sp>
      <p:sp>
        <p:nvSpPr>
          <p:cNvPr id="3" name="Content Placeholder 2"/>
          <p:cNvSpPr>
            <a:spLocks noGrp="1"/>
          </p:cNvSpPr>
          <p:nvPr>
            <p:ph idx="1"/>
          </p:nvPr>
        </p:nvSpPr>
        <p:spPr/>
        <p:txBody>
          <a:bodyPr/>
          <a:lstStyle/>
          <a:p>
            <a:r>
              <a:rPr lang="en-US" b="1" dirty="0" smtClean="0"/>
              <a:t>If Mr. H. </a:t>
            </a:r>
            <a:r>
              <a:rPr lang="en-US" b="1" dirty="0" err="1" smtClean="0"/>
              <a:t>Creg</a:t>
            </a:r>
            <a:r>
              <a:rPr lang="en-US" b="1" dirty="0" smtClean="0"/>
              <a:t> is not alive at the story's end, exactly when did he stop being alive?</a:t>
            </a:r>
          </a:p>
          <a:p>
            <a:endParaRPr lang="en-US" b="1" dirty="0" smtClean="0"/>
          </a:p>
          <a:p>
            <a:r>
              <a:rPr lang="en-US" b="1" dirty="0" smtClean="0"/>
              <a:t>With a partner create a list of characteristics that define a living thing</a:t>
            </a:r>
          </a:p>
          <a:p>
            <a:pPr marL="0" indent="0">
              <a:buNone/>
            </a:pPr>
            <a:endParaRPr lang="en-US" b="1" dirty="0" smtClean="0"/>
          </a:p>
          <a:p>
            <a:r>
              <a:rPr lang="en-US" b="1" dirty="0" smtClean="0"/>
              <a:t>Come up with at least 3 things </a:t>
            </a:r>
            <a:endParaRPr lang="en-US" dirty="0"/>
          </a:p>
        </p:txBody>
      </p:sp>
    </p:spTree>
    <p:extLst>
      <p:ext uri="{BB962C8B-B14F-4D97-AF65-F5344CB8AC3E}">
        <p14:creationId xmlns:p14="http://schemas.microsoft.com/office/powerpoint/2010/main" val="2758104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457200" y="228600"/>
            <a:ext cx="8229600" cy="1143000"/>
          </a:xfrm>
        </p:spPr>
        <p:txBody>
          <a:bodyPr>
            <a:normAutofit fontScale="90000"/>
          </a:bodyPr>
          <a:lstStyle/>
          <a:p>
            <a:pPr eaLnBrk="1" hangingPunct="1">
              <a:defRPr/>
            </a:pPr>
            <a:r>
              <a:rPr lang="en-US" sz="4800" dirty="0" smtClean="0">
                <a:latin typeface="Comic Sans MS" pitchFamily="66" charset="0"/>
              </a:rPr>
              <a:t>All living things share:</a:t>
            </a:r>
            <a:endParaRPr lang="en-US" sz="4800" b="1" dirty="0" smtClean="0">
              <a:latin typeface="Comic Sans MS" pitchFamily="66" charset="0"/>
            </a:endParaRPr>
          </a:p>
        </p:txBody>
      </p:sp>
      <p:sp>
        <p:nvSpPr>
          <p:cNvPr id="7" name="Content Placeholder 6"/>
          <p:cNvSpPr>
            <a:spLocks noGrp="1"/>
          </p:cNvSpPr>
          <p:nvPr>
            <p:ph idx="1"/>
          </p:nvPr>
        </p:nvSpPr>
        <p:spPr>
          <a:xfrm>
            <a:off x="304800" y="1524000"/>
            <a:ext cx="8229600" cy="4625609"/>
          </a:xfrm>
        </p:spPr>
        <p:txBody>
          <a:bodyPr>
            <a:normAutofit lnSpcReduction="10000"/>
          </a:bodyPr>
          <a:lstStyle/>
          <a:p>
            <a:r>
              <a:rPr lang="en-US" dirty="0" smtClean="0"/>
              <a:t>We can remember the 7 properties of life by remembering : MR H CREG</a:t>
            </a:r>
          </a:p>
          <a:p>
            <a:endParaRPr lang="en-US" dirty="0" smtClean="0"/>
          </a:p>
          <a:p>
            <a:r>
              <a:rPr lang="en-US" dirty="0" smtClean="0"/>
              <a:t>M= </a:t>
            </a:r>
            <a:r>
              <a:rPr lang="en-US" u="sng" dirty="0" smtClean="0"/>
              <a:t>Metabolism </a:t>
            </a:r>
          </a:p>
          <a:p>
            <a:r>
              <a:rPr lang="en-US" dirty="0" smtClean="0"/>
              <a:t>R= </a:t>
            </a:r>
            <a:r>
              <a:rPr lang="en-US" u="sng" dirty="0" smtClean="0"/>
              <a:t>Reproduction</a:t>
            </a:r>
          </a:p>
          <a:p>
            <a:r>
              <a:rPr lang="en-US" dirty="0" smtClean="0"/>
              <a:t>H= </a:t>
            </a:r>
            <a:r>
              <a:rPr lang="en-US" u="sng" dirty="0" smtClean="0"/>
              <a:t>Homeostasis</a:t>
            </a:r>
          </a:p>
          <a:p>
            <a:r>
              <a:rPr lang="en-US" dirty="0" smtClean="0"/>
              <a:t>C= </a:t>
            </a:r>
            <a:r>
              <a:rPr lang="en-US" u="sng" dirty="0" smtClean="0"/>
              <a:t>Cellular</a:t>
            </a:r>
            <a:r>
              <a:rPr lang="en-US" dirty="0" smtClean="0"/>
              <a:t> </a:t>
            </a:r>
            <a:r>
              <a:rPr lang="en-US" u="sng" dirty="0" smtClean="0"/>
              <a:t>Organization</a:t>
            </a:r>
          </a:p>
          <a:p>
            <a:r>
              <a:rPr lang="en-US" dirty="0" smtClean="0"/>
              <a:t>R= </a:t>
            </a:r>
            <a:r>
              <a:rPr lang="en-US" u="sng" dirty="0" smtClean="0"/>
              <a:t>Response</a:t>
            </a:r>
            <a:r>
              <a:rPr lang="en-US" dirty="0" smtClean="0"/>
              <a:t> </a:t>
            </a:r>
            <a:r>
              <a:rPr lang="en-US" u="sng" dirty="0" smtClean="0"/>
              <a:t>to</a:t>
            </a:r>
            <a:r>
              <a:rPr lang="en-US" dirty="0" smtClean="0"/>
              <a:t> </a:t>
            </a:r>
            <a:r>
              <a:rPr lang="en-US" u="sng" dirty="0"/>
              <a:t>E</a:t>
            </a:r>
            <a:r>
              <a:rPr lang="en-US" u="sng" dirty="0" smtClean="0"/>
              <a:t>nvironment</a:t>
            </a:r>
          </a:p>
          <a:p>
            <a:r>
              <a:rPr lang="en-US" dirty="0" smtClean="0"/>
              <a:t>E= </a:t>
            </a:r>
            <a:r>
              <a:rPr lang="en-US" u="sng" dirty="0" smtClean="0"/>
              <a:t>Evolution</a:t>
            </a:r>
          </a:p>
          <a:p>
            <a:r>
              <a:rPr lang="en-US" dirty="0" smtClean="0"/>
              <a:t>G= </a:t>
            </a:r>
            <a:r>
              <a:rPr lang="en-US" u="sng" dirty="0" smtClean="0"/>
              <a:t>Growth</a:t>
            </a:r>
            <a:r>
              <a:rPr lang="en-US" dirty="0" smtClean="0"/>
              <a:t> </a:t>
            </a:r>
            <a:r>
              <a:rPr lang="en-US" u="sng" dirty="0" smtClean="0"/>
              <a:t>&amp;</a:t>
            </a:r>
            <a:r>
              <a:rPr lang="en-US" dirty="0" smtClean="0"/>
              <a:t> </a:t>
            </a:r>
            <a:r>
              <a:rPr lang="en-US" u="sng" dirty="0" smtClean="0"/>
              <a:t>Development</a:t>
            </a:r>
            <a:endParaRPr lang="en-US" u="sng" dirty="0"/>
          </a:p>
        </p:txBody>
      </p:sp>
      <p:sp>
        <p:nvSpPr>
          <p:cNvPr id="6" name="Footer Placeholder 5"/>
          <p:cNvSpPr>
            <a:spLocks noGrp="1"/>
          </p:cNvSpPr>
          <p:nvPr>
            <p:ph type="ftr" sz="quarter" idx="11"/>
          </p:nvPr>
        </p:nvSpPr>
        <p:spPr/>
        <p:txBody>
          <a:bodyPr/>
          <a:lstStyle/>
          <a:p>
            <a:pPr>
              <a:defRPr/>
            </a:pPr>
            <a:r>
              <a:rPr lang="en-US"/>
              <a:t>copyright cmassengale</a:t>
            </a:r>
          </a:p>
        </p:txBody>
      </p:sp>
      <p:sp>
        <p:nvSpPr>
          <p:cNvPr id="5" name="Slide Number Placeholder 5"/>
          <p:cNvSpPr>
            <a:spLocks noGrp="1"/>
          </p:cNvSpPr>
          <p:nvPr>
            <p:ph type="sldNum" sz="quarter" idx="12"/>
          </p:nvPr>
        </p:nvSpPr>
        <p:spPr/>
        <p:txBody>
          <a:bodyPr/>
          <a:lstStyle/>
          <a:p>
            <a:pPr>
              <a:defRPr/>
            </a:pPr>
            <a:fld id="{F46B22C5-CABA-465F-92FC-78E085ED2D24}" type="slidenum">
              <a:rPr lang="en-US"/>
              <a:pPr>
                <a:defRPr/>
              </a:pPr>
              <a:t>15</a:t>
            </a:fld>
            <a:endParaRPr lang="en-US"/>
          </a:p>
        </p:txBody>
      </p:sp>
    </p:spTree>
    <p:extLst>
      <p:ext uri="{BB962C8B-B14F-4D97-AF65-F5344CB8AC3E}">
        <p14:creationId xmlns:p14="http://schemas.microsoft.com/office/powerpoint/2010/main" val="34500929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know it’s living?</a:t>
            </a:r>
            <a:endParaRPr lang="en-US" dirty="0"/>
          </a:p>
        </p:txBody>
      </p:sp>
      <p:sp>
        <p:nvSpPr>
          <p:cNvPr id="3" name="Content Placeholder 2"/>
          <p:cNvSpPr>
            <a:spLocks noGrp="1"/>
          </p:cNvSpPr>
          <p:nvPr>
            <p:ph idx="1"/>
          </p:nvPr>
        </p:nvSpPr>
        <p:spPr/>
        <p:txBody>
          <a:bodyPr/>
          <a:lstStyle/>
          <a:p>
            <a:r>
              <a:rPr lang="en-US" dirty="0" smtClean="0"/>
              <a:t>A living MUST have all seven properties of life to be considered living</a:t>
            </a:r>
          </a:p>
          <a:p>
            <a:r>
              <a:rPr lang="en-US" dirty="0" smtClean="0"/>
              <a:t>No exceptions!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metabolism?</a:t>
            </a:r>
            <a:endParaRPr lang="en-US" dirty="0"/>
          </a:p>
        </p:txBody>
      </p:sp>
      <p:sp>
        <p:nvSpPr>
          <p:cNvPr id="3" name="Content Placeholder 2"/>
          <p:cNvSpPr>
            <a:spLocks noGrp="1"/>
          </p:cNvSpPr>
          <p:nvPr>
            <p:ph idx="1"/>
          </p:nvPr>
        </p:nvSpPr>
        <p:spPr/>
        <p:txBody>
          <a:bodyPr/>
          <a:lstStyle/>
          <a:p>
            <a:r>
              <a:rPr lang="en-US" dirty="0" smtClean="0"/>
              <a:t>Metabolism </a:t>
            </a:r>
            <a:r>
              <a:rPr lang="en-US" u="sng" dirty="0" smtClean="0"/>
              <a:t>is all of the chemical processes in an organism</a:t>
            </a:r>
          </a:p>
          <a:p>
            <a:r>
              <a:rPr lang="en-US" dirty="0" smtClean="0"/>
              <a:t>It is also the ability to use </a:t>
            </a:r>
            <a:r>
              <a:rPr lang="en-US" u="sng" dirty="0" smtClean="0"/>
              <a:t>energy</a:t>
            </a:r>
          </a:p>
          <a:p>
            <a:endParaRPr lang="en-US" dirty="0" smtClean="0"/>
          </a:p>
          <a:p>
            <a:endParaRPr lang="en-US" dirty="0" smtClean="0"/>
          </a:p>
          <a:p>
            <a:pPr>
              <a:buNone/>
            </a:pPr>
            <a:r>
              <a:rPr lang="en-US" dirty="0" smtClean="0"/>
              <a:t>Think: why is it that some people can </a:t>
            </a:r>
          </a:p>
          <a:p>
            <a:pPr>
              <a:buNone/>
            </a:pPr>
            <a:r>
              <a:rPr lang="en-US" dirty="0" smtClean="0"/>
              <a:t>eat fried, fatty foods every day and </a:t>
            </a:r>
          </a:p>
          <a:p>
            <a:pPr>
              <a:buNone/>
            </a:pPr>
            <a:r>
              <a:rPr lang="en-US" dirty="0" smtClean="0"/>
              <a:t>not gain weight?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286955" y="2286000"/>
            <a:ext cx="2857045" cy="4074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01040"/>
          </a:xfrm>
        </p:spPr>
        <p:txBody>
          <a:bodyPr/>
          <a:lstStyle/>
          <a:p>
            <a:r>
              <a:rPr lang="en-US" dirty="0" smtClean="0"/>
              <a:t>What  is reproduction?	</a:t>
            </a:r>
            <a:endParaRPr lang="en-US" dirty="0"/>
          </a:p>
        </p:txBody>
      </p:sp>
      <p:sp>
        <p:nvSpPr>
          <p:cNvPr id="3" name="Content Placeholder 2"/>
          <p:cNvSpPr>
            <a:spLocks noGrp="1"/>
          </p:cNvSpPr>
          <p:nvPr>
            <p:ph idx="1"/>
          </p:nvPr>
        </p:nvSpPr>
        <p:spPr/>
        <p:txBody>
          <a:bodyPr/>
          <a:lstStyle/>
          <a:p>
            <a:r>
              <a:rPr lang="en-US" b="1" dirty="0" smtClean="0"/>
              <a:t>The ability to have offspring 		 that can reproduce</a:t>
            </a:r>
          </a:p>
          <a:p>
            <a:r>
              <a:rPr lang="en-US" dirty="0" smtClean="0"/>
              <a:t>Two types</a:t>
            </a:r>
          </a:p>
        </p:txBody>
      </p:sp>
      <p:pic>
        <p:nvPicPr>
          <p:cNvPr id="3074" name="Picture 2"/>
          <p:cNvPicPr>
            <a:picLocks noChangeAspect="1" noChangeArrowheads="1"/>
          </p:cNvPicPr>
          <p:nvPr/>
        </p:nvPicPr>
        <p:blipFill>
          <a:blip r:embed="rId2" cstate="print"/>
          <a:srcRect/>
          <a:stretch>
            <a:fillRect/>
          </a:stretch>
        </p:blipFill>
        <p:spPr bwMode="auto">
          <a:xfrm>
            <a:off x="5506278" y="990600"/>
            <a:ext cx="3520439" cy="29337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943599" y="4438650"/>
            <a:ext cx="3197087" cy="226695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2971800"/>
            <a:ext cx="594359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homeostasis?</a:t>
            </a:r>
            <a:endParaRPr lang="en-US" dirty="0"/>
          </a:p>
        </p:txBody>
      </p:sp>
      <p:sp>
        <p:nvSpPr>
          <p:cNvPr id="3" name="Content Placeholder 2"/>
          <p:cNvSpPr>
            <a:spLocks noGrp="1"/>
          </p:cNvSpPr>
          <p:nvPr>
            <p:ph idx="1"/>
          </p:nvPr>
        </p:nvSpPr>
        <p:spPr/>
        <p:txBody>
          <a:bodyPr/>
          <a:lstStyle/>
          <a:p>
            <a:r>
              <a:rPr lang="en-US" u="sng" dirty="0" smtClean="0"/>
              <a:t>Internal balance</a:t>
            </a:r>
          </a:p>
          <a:p>
            <a:endParaRPr lang="en-US" dirty="0" smtClean="0"/>
          </a:p>
          <a:p>
            <a:r>
              <a:rPr lang="en-US" dirty="0" smtClean="0"/>
              <a:t>Ex: </a:t>
            </a:r>
            <a:r>
              <a:rPr lang="en-US" u="sng" dirty="0" smtClean="0"/>
              <a:t>Shivering </a:t>
            </a:r>
          </a:p>
          <a:p>
            <a:pPr lvl="1"/>
            <a:r>
              <a:rPr lang="en-US" dirty="0" smtClean="0"/>
              <a:t>Why do you shiver?</a:t>
            </a:r>
          </a:p>
          <a:p>
            <a:pPr lvl="1"/>
            <a:endParaRPr lang="en-US" dirty="0" smtClean="0"/>
          </a:p>
          <a:p>
            <a:r>
              <a:rPr lang="en-US" dirty="0" smtClean="0"/>
              <a:t>Ex: </a:t>
            </a:r>
            <a:r>
              <a:rPr lang="en-US" u="sng" dirty="0" smtClean="0"/>
              <a:t>Sweating</a:t>
            </a:r>
          </a:p>
          <a:p>
            <a:pPr lvl="1"/>
            <a:r>
              <a:rPr lang="en-US" dirty="0" smtClean="0"/>
              <a:t>Why do we sweat? </a:t>
            </a:r>
          </a:p>
          <a:p>
            <a:pPr marL="292608" lvl="1" indent="0">
              <a:buNone/>
            </a:pPr>
            <a:r>
              <a:rPr lang="en-US" dirty="0"/>
              <a:t> </a:t>
            </a:r>
            <a:endParaRPr lang="en-US" dirty="0" smtClean="0"/>
          </a:p>
          <a:p>
            <a:pPr marL="292608" lvl="1" indent="0">
              <a:buNone/>
            </a:pPr>
            <a:r>
              <a:rPr lang="en-US" dirty="0" smtClean="0"/>
              <a:t>Can you think of another </a:t>
            </a:r>
          </a:p>
          <a:p>
            <a:pPr marL="292608" lvl="1" indent="0">
              <a:buNone/>
            </a:pPr>
            <a:r>
              <a:rPr lang="en-US" dirty="0"/>
              <a:t>e</a:t>
            </a:r>
            <a:r>
              <a:rPr lang="en-US" dirty="0" smtClean="0"/>
              <a:t>xample???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943600" y="609600"/>
            <a:ext cx="2928937" cy="372372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572000" y="3276600"/>
            <a:ext cx="16192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33400"/>
            <a:ext cx="6186268" cy="2868168"/>
          </a:xfrm>
        </p:spPr>
        <p:txBody>
          <a:bodyPr/>
          <a:lstStyle/>
          <a:p>
            <a:r>
              <a:rPr lang="en-US" sz="7200" dirty="0" smtClean="0"/>
              <a:t>Properties of life</a:t>
            </a:r>
            <a:endParaRPr lang="en-US" sz="7200" dirty="0"/>
          </a:p>
        </p:txBody>
      </p:sp>
    </p:spTree>
    <p:extLst>
      <p:ext uri="{BB962C8B-B14F-4D97-AF65-F5344CB8AC3E}">
        <p14:creationId xmlns:p14="http://schemas.microsoft.com/office/powerpoint/2010/main" val="3845888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cellular organization?</a:t>
            </a:r>
            <a:endParaRPr lang="en-US" dirty="0"/>
          </a:p>
        </p:txBody>
      </p:sp>
      <p:sp>
        <p:nvSpPr>
          <p:cNvPr id="3" name="Content Placeholder 2"/>
          <p:cNvSpPr>
            <a:spLocks noGrp="1"/>
          </p:cNvSpPr>
          <p:nvPr>
            <p:ph idx="1"/>
          </p:nvPr>
        </p:nvSpPr>
        <p:spPr/>
        <p:txBody>
          <a:bodyPr/>
          <a:lstStyle/>
          <a:p>
            <a:r>
              <a:rPr lang="en-US" dirty="0" smtClean="0"/>
              <a:t>Cell= </a:t>
            </a:r>
            <a:r>
              <a:rPr lang="en-US" u="sng" dirty="0" smtClean="0"/>
              <a:t>basic</a:t>
            </a:r>
            <a:r>
              <a:rPr lang="en-US" dirty="0" smtClean="0"/>
              <a:t> </a:t>
            </a:r>
            <a:r>
              <a:rPr lang="en-US" u="sng" dirty="0" smtClean="0"/>
              <a:t>unit</a:t>
            </a:r>
            <a:r>
              <a:rPr lang="en-US" dirty="0" smtClean="0"/>
              <a:t> of life</a:t>
            </a:r>
          </a:p>
          <a:p>
            <a:endParaRPr lang="en-US" dirty="0" smtClean="0"/>
          </a:p>
          <a:p>
            <a:pPr>
              <a:buNone/>
            </a:pPr>
            <a:r>
              <a:rPr lang="en-US" u="sng" dirty="0" smtClean="0"/>
              <a:t>All living things are made of cells </a:t>
            </a:r>
          </a:p>
          <a:p>
            <a:pPr>
              <a:buNone/>
            </a:pPr>
            <a:endParaRPr lang="en-US" dirty="0" smtClean="0"/>
          </a:p>
          <a:p>
            <a:pPr>
              <a:buNone/>
            </a:pPr>
            <a:r>
              <a:rPr lang="en-US" dirty="0" smtClean="0"/>
              <a:t>For example, human bodies are made of skin cells, heart cells, brain cells </a:t>
            </a:r>
          </a:p>
          <a:p>
            <a:pPr>
              <a:buNone/>
            </a:pPr>
            <a:endParaRPr lang="en-US" dirty="0"/>
          </a:p>
          <a:p>
            <a:pPr>
              <a:buNone/>
            </a:pPr>
            <a:r>
              <a:rPr lang="en-US" dirty="0" smtClean="0"/>
              <a:t>What about a virus???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324600" y="4267200"/>
            <a:ext cx="2238375"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response to environment? (stimulus)</a:t>
            </a:r>
            <a:endParaRPr lang="en-US" dirty="0"/>
          </a:p>
        </p:txBody>
      </p:sp>
      <p:sp>
        <p:nvSpPr>
          <p:cNvPr id="3" name="Content Placeholder 2"/>
          <p:cNvSpPr>
            <a:spLocks noGrp="1"/>
          </p:cNvSpPr>
          <p:nvPr>
            <p:ph idx="1"/>
          </p:nvPr>
        </p:nvSpPr>
        <p:spPr/>
        <p:txBody>
          <a:bodyPr/>
          <a:lstStyle/>
          <a:p>
            <a:r>
              <a:rPr lang="en-US" dirty="0" smtClean="0"/>
              <a:t>Think: reaction </a:t>
            </a:r>
          </a:p>
          <a:p>
            <a:endParaRPr lang="en-US" dirty="0" smtClean="0"/>
          </a:p>
          <a:p>
            <a:r>
              <a:rPr lang="en-US" dirty="0" smtClean="0"/>
              <a:t>Ex: If a lion is chasing after you, what’s going to happen?</a:t>
            </a:r>
          </a:p>
          <a:p>
            <a:endParaRPr lang="en-US" dirty="0" smtClean="0"/>
          </a:p>
          <a:p>
            <a:r>
              <a:rPr lang="en-US" dirty="0" smtClean="0"/>
              <a:t>Ex: If a plant isn’t getting enough sunlight, what’s going to happen?</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5334000" y="4533755"/>
            <a:ext cx="3200400" cy="2324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evolution?</a:t>
            </a:r>
            <a:endParaRPr lang="en-US" dirty="0"/>
          </a:p>
        </p:txBody>
      </p:sp>
      <p:sp>
        <p:nvSpPr>
          <p:cNvPr id="3" name="Content Placeholder 2"/>
          <p:cNvSpPr>
            <a:spLocks noGrp="1"/>
          </p:cNvSpPr>
          <p:nvPr>
            <p:ph idx="1"/>
          </p:nvPr>
        </p:nvSpPr>
        <p:spPr/>
        <p:txBody>
          <a:bodyPr/>
          <a:lstStyle/>
          <a:p>
            <a:r>
              <a:rPr lang="en-US" u="sng" dirty="0" smtClean="0"/>
              <a:t>Change over time</a:t>
            </a:r>
          </a:p>
          <a:p>
            <a:endParaRPr lang="en-US" dirty="0" smtClean="0"/>
          </a:p>
          <a:p>
            <a:pPr>
              <a:buNone/>
            </a:pPr>
            <a:endParaRPr lang="en-US" dirty="0" smtClean="0"/>
          </a:p>
          <a:p>
            <a:r>
              <a:rPr lang="en-US" dirty="0" smtClean="0"/>
              <a:t>Ex: Scientists have argued that giraffes now have longer necks because giraffes with longer necks were able to reach more food and therefore survived</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257800" y="0"/>
            <a:ext cx="3886200" cy="2899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growth and development?</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28600" y="4114800"/>
            <a:ext cx="4286250" cy="2524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0040"/>
            <a:ext cx="7924800" cy="1143000"/>
          </a:xfrm>
        </p:spPr>
        <p:txBody>
          <a:bodyPr>
            <a:normAutofit/>
          </a:bodyPr>
          <a:lstStyle/>
          <a:p>
            <a:r>
              <a:rPr lang="en-US" dirty="0" smtClean="0"/>
              <a:t>Living or Non-Living Activity</a:t>
            </a:r>
            <a:endParaRPr lang="en-US" dirty="0"/>
          </a:p>
        </p:txBody>
      </p:sp>
      <p:sp>
        <p:nvSpPr>
          <p:cNvPr id="3" name="Content Placeholder 2"/>
          <p:cNvSpPr>
            <a:spLocks noGrp="1"/>
          </p:cNvSpPr>
          <p:nvPr>
            <p:ph idx="1"/>
          </p:nvPr>
        </p:nvSpPr>
        <p:spPr/>
        <p:txBody>
          <a:bodyPr/>
          <a:lstStyle/>
          <a:p>
            <a:r>
              <a:rPr lang="en-US" dirty="0" smtClean="0"/>
              <a:t>Write the name of the item.</a:t>
            </a:r>
          </a:p>
          <a:p>
            <a:r>
              <a:rPr lang="en-US" dirty="0" smtClean="0"/>
              <a:t>Classify the item as “Living” or “Non-Living”.</a:t>
            </a:r>
          </a:p>
          <a:p>
            <a:r>
              <a:rPr lang="en-US" dirty="0" smtClean="0"/>
              <a:t>List 2 characteristics of life (for Living) or 2 reasons (for non-living)</a:t>
            </a:r>
            <a:endParaRPr lang="en-US" dirty="0"/>
          </a:p>
        </p:txBody>
      </p:sp>
    </p:spTree>
    <p:extLst>
      <p:ext uri="{BB962C8B-B14F-4D97-AF65-F5344CB8AC3E}">
        <p14:creationId xmlns:p14="http://schemas.microsoft.com/office/powerpoint/2010/main" val="2269841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Dog</a:t>
            </a:r>
            <a:endParaRPr lang="en-US" dirty="0"/>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692219"/>
            <a:ext cx="7239000" cy="4681649"/>
          </a:xfrm>
          <a:prstGeom prst="rect">
            <a:avLst/>
          </a:prstGeom>
          <a:noFill/>
          <a:ln w="9525">
            <a:noFill/>
            <a:miter lim="800000"/>
            <a:headEnd/>
            <a:tailEnd/>
          </a:ln>
        </p:spPr>
      </p:pic>
    </p:spTree>
    <p:extLst>
      <p:ext uri="{BB962C8B-B14F-4D97-AF65-F5344CB8AC3E}">
        <p14:creationId xmlns:p14="http://schemas.microsoft.com/office/powerpoint/2010/main" val="402942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swimmer</a:t>
            </a:r>
            <a:endParaRPr lang="en-US" dirty="0"/>
          </a:p>
        </p:txBody>
      </p:sp>
      <p:pic>
        <p:nvPicPr>
          <p:cNvPr id="4" name="Content Placeholder 3"/>
          <p:cNvPicPr>
            <a:picLocks noGrp="1"/>
          </p:cNvPicPr>
          <p:nvPr>
            <p:ph idx="1"/>
          </p:nvPr>
        </p:nvPicPr>
        <p:blipFill>
          <a:blip r:embed="rId2"/>
          <a:srcRect/>
          <a:stretch>
            <a:fillRect/>
          </a:stretch>
        </p:blipFill>
        <p:spPr bwMode="auto">
          <a:xfrm>
            <a:off x="1096018" y="1609725"/>
            <a:ext cx="5961364" cy="4846638"/>
          </a:xfrm>
          <a:prstGeom prst="rect">
            <a:avLst/>
          </a:prstGeom>
          <a:noFill/>
          <a:ln w="9525">
            <a:noFill/>
            <a:miter lim="800000"/>
            <a:headEnd/>
            <a:tailEnd/>
          </a:ln>
        </p:spPr>
      </p:pic>
    </p:spTree>
    <p:extLst>
      <p:ext uri="{BB962C8B-B14F-4D97-AF65-F5344CB8AC3E}">
        <p14:creationId xmlns:p14="http://schemas.microsoft.com/office/powerpoint/2010/main" val="1979965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a:t>
            </a:r>
            <a:endParaRPr lang="en-US" dirty="0"/>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1620044"/>
            <a:ext cx="7239000" cy="4826000"/>
          </a:xfrm>
          <a:prstGeom prst="rect">
            <a:avLst/>
          </a:prstGeom>
          <a:noFill/>
          <a:ln w="9525">
            <a:noFill/>
            <a:miter lim="800000"/>
            <a:headEnd/>
            <a:tailEnd/>
          </a:ln>
        </p:spPr>
      </p:pic>
    </p:spTree>
    <p:extLst>
      <p:ext uri="{BB962C8B-B14F-4D97-AF65-F5344CB8AC3E}">
        <p14:creationId xmlns:p14="http://schemas.microsoft.com/office/powerpoint/2010/main" val="738780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Carnivorous plants</a:t>
            </a:r>
            <a:endParaRPr lang="en-US" dirty="0"/>
          </a:p>
        </p:txBody>
      </p:sp>
      <p:pic>
        <p:nvPicPr>
          <p:cNvPr id="5" name="Content Placeholder 4"/>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45608" y="1609725"/>
            <a:ext cx="6462183" cy="4846638"/>
          </a:xfrm>
          <a:prstGeom prst="rect">
            <a:avLst/>
          </a:prstGeom>
          <a:noFill/>
          <a:ln w="9525">
            <a:noFill/>
            <a:miter lim="800000"/>
            <a:headEnd/>
            <a:tailEnd/>
          </a:ln>
        </p:spPr>
      </p:pic>
    </p:spTree>
    <p:extLst>
      <p:ext uri="{BB962C8B-B14F-4D97-AF65-F5344CB8AC3E}">
        <p14:creationId xmlns:p14="http://schemas.microsoft.com/office/powerpoint/2010/main" val="289939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a:t>
            </a:r>
            <a:endParaRPr lang="en-US" dirty="0"/>
          </a:p>
        </p:txBody>
      </p:sp>
      <p:pic>
        <p:nvPicPr>
          <p:cNvPr id="5" name="Content Placeholder 4"/>
          <p:cNvPicPr>
            <a:picLocks noGrp="1"/>
          </p:cNvPicPr>
          <p:nvPr>
            <p:ph idx="1"/>
          </p:nvPr>
        </p:nvPicPr>
        <p:blipFill>
          <a:blip r:embed="rId2"/>
          <a:srcRect/>
          <a:stretch>
            <a:fillRect/>
          </a:stretch>
        </p:blipFill>
        <p:spPr bwMode="auto">
          <a:xfrm>
            <a:off x="879586" y="1905000"/>
            <a:ext cx="6394227" cy="4026552"/>
          </a:xfrm>
          <a:prstGeom prst="rect">
            <a:avLst/>
          </a:prstGeom>
          <a:noFill/>
          <a:ln w="9525">
            <a:noFill/>
            <a:miter lim="800000"/>
            <a:headEnd/>
            <a:tailEnd/>
          </a:ln>
        </p:spPr>
      </p:pic>
    </p:spTree>
    <p:extLst>
      <p:ext uri="{BB962C8B-B14F-4D97-AF65-F5344CB8AC3E}">
        <p14:creationId xmlns:p14="http://schemas.microsoft.com/office/powerpoint/2010/main" val="4141178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the end of this class, I will be able to:</a:t>
            </a:r>
            <a:endParaRPr lang="en-US" dirty="0"/>
          </a:p>
        </p:txBody>
      </p:sp>
      <p:sp>
        <p:nvSpPr>
          <p:cNvPr id="3" name="Content Placeholder 2"/>
          <p:cNvSpPr>
            <a:spLocks noGrp="1"/>
          </p:cNvSpPr>
          <p:nvPr>
            <p:ph idx="1"/>
          </p:nvPr>
        </p:nvSpPr>
        <p:spPr/>
        <p:txBody>
          <a:bodyPr/>
          <a:lstStyle/>
          <a:p>
            <a:r>
              <a:rPr lang="en-US" dirty="0" smtClean="0"/>
              <a:t>Define science, biology, and organism</a:t>
            </a:r>
          </a:p>
          <a:p>
            <a:endParaRPr lang="en-US" dirty="0" smtClean="0"/>
          </a:p>
          <a:p>
            <a:r>
              <a:rPr lang="en-US" dirty="0" smtClean="0"/>
              <a:t>Differentiate between living and nonliving things</a:t>
            </a:r>
          </a:p>
          <a:p>
            <a:endParaRPr lang="en-US" dirty="0" smtClean="0"/>
          </a:p>
          <a:p>
            <a:r>
              <a:rPr lang="en-US" dirty="0" smtClean="0"/>
              <a:t>List and define the seven </a:t>
            </a:r>
          </a:p>
          <a:p>
            <a:pPr marL="0" indent="0">
              <a:buNone/>
            </a:pPr>
            <a:r>
              <a:rPr lang="en-US" dirty="0" smtClean="0"/>
              <a:t>   properties of life</a:t>
            </a:r>
            <a:endParaRPr lang="en-US" dirty="0"/>
          </a:p>
        </p:txBody>
      </p:sp>
      <p:pic>
        <p:nvPicPr>
          <p:cNvPr id="3074" name="Picture 2" descr="https://teach.lanecc.edu/borrowdalej/images/knowledge_is_power.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3657600"/>
            <a:ext cx="3581400" cy="289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87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flowers</a:t>
            </a:r>
            <a:endParaRPr lang="en-US" dirty="0"/>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869257" y="1676400"/>
            <a:ext cx="4414886" cy="4673082"/>
          </a:xfrm>
          <a:prstGeom prst="rect">
            <a:avLst/>
          </a:prstGeom>
          <a:noFill/>
          <a:ln w="9525">
            <a:noFill/>
            <a:miter lim="800000"/>
            <a:headEnd/>
            <a:tailEnd/>
          </a:ln>
        </p:spPr>
      </p:pic>
    </p:spTree>
    <p:extLst>
      <p:ext uri="{BB962C8B-B14F-4D97-AF65-F5344CB8AC3E}">
        <p14:creationId xmlns:p14="http://schemas.microsoft.com/office/powerpoint/2010/main" val="3142262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Venus Fly Trap</a:t>
            </a:r>
            <a:endParaRPr lang="en-US" dirty="0"/>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45608" y="1600200"/>
            <a:ext cx="6462183" cy="4846638"/>
          </a:xfrm>
          <a:prstGeom prst="rect">
            <a:avLst/>
          </a:prstGeom>
          <a:noFill/>
          <a:ln w="9525">
            <a:noFill/>
            <a:miter lim="800000"/>
            <a:headEnd/>
            <a:tailEnd/>
          </a:ln>
        </p:spPr>
      </p:pic>
    </p:spTree>
    <p:extLst>
      <p:ext uri="{BB962C8B-B14F-4D97-AF65-F5344CB8AC3E}">
        <p14:creationId xmlns:p14="http://schemas.microsoft.com/office/powerpoint/2010/main" val="2829967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Saltwater fish</a:t>
            </a:r>
            <a:endParaRPr lang="en-US" dirty="0"/>
          </a:p>
        </p:txBody>
      </p:sp>
      <p:pic>
        <p:nvPicPr>
          <p:cNvPr id="4" name="Content Placeholder 3"/>
          <p:cNvPicPr>
            <a:picLocks noGrp="1"/>
          </p:cNvPicPr>
          <p:nvPr>
            <p:ph idx="1"/>
          </p:nvPr>
        </p:nvPicPr>
        <p:blipFill>
          <a:blip r:embed="rId2"/>
          <a:srcRect/>
          <a:stretch>
            <a:fillRect/>
          </a:stretch>
        </p:blipFill>
        <p:spPr bwMode="auto">
          <a:xfrm>
            <a:off x="1263808" y="2057400"/>
            <a:ext cx="5625783" cy="4261406"/>
          </a:xfrm>
          <a:prstGeom prst="rect">
            <a:avLst/>
          </a:prstGeom>
          <a:noFill/>
          <a:ln w="9525">
            <a:noFill/>
            <a:miter lim="800000"/>
            <a:headEnd/>
            <a:tailEnd/>
          </a:ln>
        </p:spPr>
      </p:pic>
    </p:spTree>
    <p:extLst>
      <p:ext uri="{BB962C8B-B14F-4D97-AF65-F5344CB8AC3E}">
        <p14:creationId xmlns:p14="http://schemas.microsoft.com/office/powerpoint/2010/main" val="1176649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Coral reef</a:t>
            </a:r>
            <a:endParaRPr lang="en-US" dirty="0"/>
          </a:p>
        </p:txBody>
      </p:sp>
      <p:pic>
        <p:nvPicPr>
          <p:cNvPr id="4" name="Content Placeholder 3"/>
          <p:cNvPicPr>
            <a:picLocks noGrp="1"/>
          </p:cNvPicPr>
          <p:nvPr>
            <p:ph idx="1"/>
          </p:nvPr>
        </p:nvPicPr>
        <p:blipFill>
          <a:blip r:embed="rId2"/>
          <a:srcRect/>
          <a:stretch>
            <a:fillRect/>
          </a:stretch>
        </p:blipFill>
        <p:spPr bwMode="auto">
          <a:xfrm>
            <a:off x="997108" y="1828800"/>
            <a:ext cx="6159183" cy="4794806"/>
          </a:xfrm>
          <a:prstGeom prst="rect">
            <a:avLst/>
          </a:prstGeom>
          <a:noFill/>
          <a:ln w="9525">
            <a:noFill/>
            <a:miter lim="800000"/>
            <a:headEnd/>
            <a:tailEnd/>
          </a:ln>
        </p:spPr>
      </p:pic>
    </p:spTree>
    <p:extLst>
      <p:ext uri="{BB962C8B-B14F-4D97-AF65-F5344CB8AC3E}">
        <p14:creationId xmlns:p14="http://schemas.microsoft.com/office/powerpoint/2010/main" val="2552822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Euglena</a:t>
            </a:r>
            <a:endParaRPr lang="en-US" dirty="0"/>
          </a:p>
        </p:txBody>
      </p:sp>
      <p:pic>
        <p:nvPicPr>
          <p:cNvPr id="4" name="Content Placeholder 3"/>
          <p:cNvPicPr>
            <a:picLocks noGrp="1"/>
          </p:cNvPicPr>
          <p:nvPr>
            <p:ph idx="1"/>
          </p:nvPr>
        </p:nvPicPr>
        <p:blipFill>
          <a:blip r:embed="rId2"/>
          <a:srcRect/>
          <a:stretch>
            <a:fillRect/>
          </a:stretch>
        </p:blipFill>
        <p:spPr bwMode="auto">
          <a:xfrm>
            <a:off x="1541509" y="1676400"/>
            <a:ext cx="5070382" cy="4705974"/>
          </a:xfrm>
          <a:prstGeom prst="rect">
            <a:avLst/>
          </a:prstGeom>
          <a:noFill/>
          <a:ln w="9525">
            <a:noFill/>
            <a:miter lim="800000"/>
            <a:headEnd/>
            <a:tailEnd/>
          </a:ln>
        </p:spPr>
      </p:pic>
    </p:spTree>
    <p:extLst>
      <p:ext uri="{BB962C8B-B14F-4D97-AF65-F5344CB8AC3E}">
        <p14:creationId xmlns:p14="http://schemas.microsoft.com/office/powerpoint/2010/main" val="32395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skyscrapers</a:t>
            </a:r>
            <a:endParaRPr lang="en-US" dirty="0"/>
          </a:p>
        </p:txBody>
      </p:sp>
      <p:pic>
        <p:nvPicPr>
          <p:cNvPr id="4" name="Content Placeholder 3"/>
          <p:cNvPicPr>
            <a:picLocks noGrp="1"/>
          </p:cNvPicPr>
          <p:nvPr>
            <p:ph idx="1"/>
          </p:nvPr>
        </p:nvPicPr>
        <p:blipFill>
          <a:blip r:embed="rId2"/>
          <a:srcRect/>
          <a:stretch>
            <a:fillRect/>
          </a:stretch>
        </p:blipFill>
        <p:spPr bwMode="auto">
          <a:xfrm>
            <a:off x="1471020" y="1600200"/>
            <a:ext cx="5211360" cy="4863740"/>
          </a:xfrm>
          <a:prstGeom prst="rect">
            <a:avLst/>
          </a:prstGeom>
          <a:noFill/>
          <a:ln w="9525">
            <a:noFill/>
            <a:miter lim="800000"/>
            <a:headEnd/>
            <a:tailEnd/>
          </a:ln>
        </p:spPr>
      </p:pic>
    </p:spTree>
    <p:extLst>
      <p:ext uri="{BB962C8B-B14F-4D97-AF65-F5344CB8AC3E}">
        <p14:creationId xmlns:p14="http://schemas.microsoft.com/office/powerpoint/2010/main" val="25240601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01040"/>
          </a:xfrm>
        </p:spPr>
        <p:txBody>
          <a:bodyPr/>
          <a:lstStyle/>
          <a:p>
            <a:r>
              <a:rPr lang="en-US" dirty="0" smtClean="0"/>
              <a:t>Results</a:t>
            </a:r>
            <a:endParaRPr lang="en-US" dirty="0"/>
          </a:p>
        </p:txBody>
      </p:sp>
      <p:sp>
        <p:nvSpPr>
          <p:cNvPr id="3" name="Content Placeholder 2"/>
          <p:cNvSpPr>
            <a:spLocks noGrp="1"/>
          </p:cNvSpPr>
          <p:nvPr>
            <p:ph idx="1"/>
          </p:nvPr>
        </p:nvSpPr>
        <p:spPr>
          <a:xfrm>
            <a:off x="457200" y="853440"/>
            <a:ext cx="7239000" cy="5852160"/>
          </a:xfrm>
        </p:spPr>
        <p:txBody>
          <a:bodyPr>
            <a:normAutofit/>
          </a:bodyPr>
          <a:lstStyle/>
          <a:p>
            <a:pPr marL="0" indent="0">
              <a:buNone/>
            </a:pPr>
            <a:r>
              <a:rPr lang="en-US" dirty="0" smtClean="0"/>
              <a:t>1. Living </a:t>
            </a:r>
          </a:p>
          <a:p>
            <a:pPr marL="0" indent="0">
              <a:buNone/>
            </a:pPr>
            <a:r>
              <a:rPr lang="en-US" dirty="0" smtClean="0"/>
              <a:t>2. Living</a:t>
            </a:r>
          </a:p>
          <a:p>
            <a:pPr marL="0" indent="0">
              <a:buNone/>
            </a:pPr>
            <a:r>
              <a:rPr lang="en-US" dirty="0" smtClean="0"/>
              <a:t>3. Non-Living</a:t>
            </a:r>
            <a:endParaRPr lang="en-US" dirty="0"/>
          </a:p>
          <a:p>
            <a:pPr marL="0" indent="0">
              <a:buNone/>
            </a:pPr>
            <a:r>
              <a:rPr lang="en-US" dirty="0" smtClean="0"/>
              <a:t>4. Living</a:t>
            </a:r>
          </a:p>
          <a:p>
            <a:pPr marL="0" indent="0">
              <a:buNone/>
            </a:pPr>
            <a:r>
              <a:rPr lang="en-US" dirty="0" smtClean="0"/>
              <a:t>5. Non-Living</a:t>
            </a:r>
          </a:p>
          <a:p>
            <a:pPr marL="0" indent="0">
              <a:buNone/>
            </a:pPr>
            <a:r>
              <a:rPr lang="en-US" dirty="0" smtClean="0"/>
              <a:t>6. Living</a:t>
            </a:r>
          </a:p>
          <a:p>
            <a:pPr marL="0" indent="0">
              <a:buNone/>
            </a:pPr>
            <a:r>
              <a:rPr lang="en-US" dirty="0" smtClean="0"/>
              <a:t>7. Living</a:t>
            </a:r>
          </a:p>
          <a:p>
            <a:pPr marL="0" indent="0">
              <a:buNone/>
            </a:pPr>
            <a:r>
              <a:rPr lang="en-US" dirty="0" smtClean="0"/>
              <a:t>8. Living</a:t>
            </a:r>
          </a:p>
          <a:p>
            <a:pPr marL="0" indent="0">
              <a:buNone/>
            </a:pPr>
            <a:r>
              <a:rPr lang="en-US" dirty="0" smtClean="0"/>
              <a:t>9. Living</a:t>
            </a:r>
          </a:p>
          <a:p>
            <a:pPr marL="0" indent="0">
              <a:buNone/>
            </a:pPr>
            <a:r>
              <a:rPr lang="en-US" dirty="0" smtClean="0"/>
              <a:t>10. Living</a:t>
            </a:r>
          </a:p>
          <a:p>
            <a:pPr marL="0" indent="0">
              <a:buNone/>
            </a:pPr>
            <a:r>
              <a:rPr lang="en-US" dirty="0" smtClean="0"/>
              <a:t>11. Non-Living</a:t>
            </a:r>
          </a:p>
          <a:p>
            <a:pPr marL="0" indent="0">
              <a:buNone/>
            </a:pPr>
            <a:r>
              <a:rPr lang="en-US" dirty="0" smtClean="0"/>
              <a:t>12. ?</a:t>
            </a:r>
          </a:p>
          <a:p>
            <a:pPr marL="0" indent="0">
              <a:buNone/>
            </a:pPr>
            <a:endParaRPr lang="en-US" dirty="0"/>
          </a:p>
        </p:txBody>
      </p:sp>
    </p:spTree>
    <p:extLst>
      <p:ext uri="{BB962C8B-B14F-4D97-AF65-F5344CB8AC3E}">
        <p14:creationId xmlns:p14="http://schemas.microsoft.com/office/powerpoint/2010/main" val="280888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science? </a:t>
            </a:r>
            <a:br>
              <a:rPr lang="en-US" dirty="0" smtClean="0"/>
            </a:br>
            <a:r>
              <a:rPr lang="en-US" dirty="0" smtClean="0"/>
              <a:t>What is Biology?</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Science</a:t>
            </a:r>
            <a:r>
              <a:rPr lang="en-US" b="1" dirty="0" smtClean="0"/>
              <a:t>: </a:t>
            </a:r>
            <a:r>
              <a:rPr lang="en-US" u="sng" dirty="0" smtClean="0"/>
              <a:t>using evidence to learn about the natural world</a:t>
            </a:r>
            <a:endParaRPr lang="en-US" b="1" u="sng" dirty="0" smtClean="0"/>
          </a:p>
          <a:p>
            <a:endParaRPr lang="en-US" dirty="0" smtClean="0"/>
          </a:p>
          <a:p>
            <a:r>
              <a:rPr lang="en-US" dirty="0" smtClean="0"/>
              <a:t>Bio= </a:t>
            </a:r>
            <a:r>
              <a:rPr lang="en-US" u="sng" dirty="0" smtClean="0"/>
              <a:t>life</a:t>
            </a:r>
          </a:p>
          <a:p>
            <a:r>
              <a:rPr lang="en-US" dirty="0" smtClean="0"/>
              <a:t>Logy= </a:t>
            </a:r>
            <a:r>
              <a:rPr lang="en-US" u="sng" dirty="0" smtClean="0"/>
              <a:t>study of </a:t>
            </a:r>
          </a:p>
          <a:p>
            <a:pPr>
              <a:buNone/>
            </a:pPr>
            <a:endParaRPr lang="en-US" dirty="0" smtClean="0"/>
          </a:p>
          <a:p>
            <a:pPr>
              <a:buNone/>
            </a:pPr>
            <a:r>
              <a:rPr lang="en-US" dirty="0" smtClean="0"/>
              <a:t>Bio + logy = biology = </a:t>
            </a:r>
            <a:r>
              <a:rPr lang="en-US" u="sng" dirty="0" smtClean="0"/>
              <a:t>the study of life </a:t>
            </a:r>
          </a:p>
          <a:p>
            <a:pPr>
              <a:buNone/>
            </a:pPr>
            <a:endParaRPr lang="en-US" dirty="0"/>
          </a:p>
        </p:txBody>
      </p:sp>
    </p:spTree>
    <p:extLst>
      <p:ext uri="{BB962C8B-B14F-4D97-AF65-F5344CB8AC3E}">
        <p14:creationId xmlns:p14="http://schemas.microsoft.com/office/powerpoint/2010/main" val="157284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t>
            </a:r>
            <a:endParaRPr lang="en-US" dirty="0"/>
          </a:p>
        </p:txBody>
      </p:sp>
      <p:sp>
        <p:nvSpPr>
          <p:cNvPr id="3" name="Content Placeholder 2"/>
          <p:cNvSpPr>
            <a:spLocks noGrp="1"/>
          </p:cNvSpPr>
          <p:nvPr>
            <p:ph idx="1"/>
          </p:nvPr>
        </p:nvSpPr>
        <p:spPr/>
        <p:txBody>
          <a:bodyPr/>
          <a:lstStyle/>
          <a:p>
            <a:pPr>
              <a:defRPr/>
            </a:pPr>
            <a:r>
              <a:rPr lang="en-US" sz="3600" dirty="0" smtClean="0">
                <a:solidFill>
                  <a:srgbClr val="008000"/>
                </a:solidFill>
                <a:latin typeface="Comic Sans MS" pitchFamily="66" charset="0"/>
              </a:rPr>
              <a:t>Biology</a:t>
            </a:r>
            <a:r>
              <a:rPr lang="en-US" dirty="0" smtClean="0">
                <a:solidFill>
                  <a:srgbClr val="008000"/>
                </a:solidFill>
                <a:latin typeface="Comic Sans MS" pitchFamily="66" charset="0"/>
              </a:rPr>
              <a:t> </a:t>
            </a:r>
            <a:r>
              <a:rPr lang="en-US" dirty="0" smtClean="0">
                <a:latin typeface="Comic Sans MS" pitchFamily="66" charset="0"/>
              </a:rPr>
              <a:t>is  the study of life (all living things) </a:t>
            </a:r>
          </a:p>
          <a:p>
            <a:pPr>
              <a:buNone/>
              <a:defRPr/>
            </a:pPr>
            <a:endParaRPr lang="en-US" dirty="0" smtClean="0">
              <a:latin typeface="Comic Sans MS" pitchFamily="66" charset="0"/>
            </a:endParaRPr>
          </a:p>
          <a:p>
            <a:pPr>
              <a:defRPr/>
            </a:pPr>
            <a:r>
              <a:rPr lang="en-US" dirty="0" smtClean="0">
                <a:latin typeface="Comic Sans MS" pitchFamily="66" charset="0"/>
              </a:rPr>
              <a:t> Living things are called </a:t>
            </a:r>
            <a:r>
              <a:rPr lang="en-US" sz="3600" u="sng" dirty="0" smtClean="0">
                <a:solidFill>
                  <a:srgbClr val="008000"/>
                </a:solidFill>
                <a:latin typeface="Comic Sans MS" pitchFamily="66" charset="0"/>
              </a:rPr>
              <a:t>organisms</a:t>
            </a:r>
          </a:p>
          <a:p>
            <a:pPr>
              <a:buNone/>
              <a:defRPr/>
            </a:pPr>
            <a:endParaRPr lang="en-US" sz="3600" dirty="0" smtClean="0">
              <a:solidFill>
                <a:srgbClr val="008000"/>
              </a:solidFill>
              <a:latin typeface="Comic Sans MS" pitchFamily="66" charset="0"/>
            </a:endParaRPr>
          </a:p>
          <a:p>
            <a:pPr>
              <a:defRPr/>
            </a:pPr>
            <a:r>
              <a:rPr lang="en-US" dirty="0" smtClean="0">
                <a:latin typeface="Comic Sans MS" pitchFamily="66" charset="0"/>
              </a:rPr>
              <a:t>Organisms include </a:t>
            </a:r>
            <a:r>
              <a:rPr lang="en-US" u="sng" dirty="0" smtClean="0">
                <a:latin typeface="Comic Sans MS" pitchFamily="66" charset="0"/>
              </a:rPr>
              <a:t>bacteria</a:t>
            </a:r>
            <a:r>
              <a:rPr lang="en-US" dirty="0" smtClean="0">
                <a:latin typeface="Comic Sans MS" pitchFamily="66" charset="0"/>
              </a:rPr>
              <a:t>, </a:t>
            </a:r>
            <a:r>
              <a:rPr lang="en-US" dirty="0" err="1" smtClean="0">
                <a:latin typeface="Comic Sans MS" pitchFamily="66" charset="0"/>
              </a:rPr>
              <a:t>protists</a:t>
            </a:r>
            <a:r>
              <a:rPr lang="en-US" dirty="0" smtClean="0">
                <a:latin typeface="Comic Sans MS" pitchFamily="66" charset="0"/>
              </a:rPr>
              <a:t>, fungi, </a:t>
            </a:r>
            <a:r>
              <a:rPr lang="en-US" u="sng" dirty="0" smtClean="0">
                <a:latin typeface="Comic Sans MS" pitchFamily="66" charset="0"/>
              </a:rPr>
              <a:t>plants</a:t>
            </a:r>
            <a:r>
              <a:rPr lang="en-US" dirty="0" smtClean="0">
                <a:latin typeface="Comic Sans MS" pitchFamily="66" charset="0"/>
              </a:rPr>
              <a:t>, &amp; </a:t>
            </a:r>
            <a:r>
              <a:rPr lang="en-US" u="sng" dirty="0" smtClean="0">
                <a:latin typeface="Comic Sans MS" pitchFamily="66" charset="0"/>
              </a:rPr>
              <a:t>animals</a:t>
            </a:r>
            <a:endParaRPr lang="en-US" u="sng" dirty="0" smtClean="0"/>
          </a:p>
          <a:p>
            <a:endParaRPr lang="en-US" dirty="0"/>
          </a:p>
        </p:txBody>
      </p:sp>
    </p:spTree>
    <p:extLst>
      <p:ext uri="{BB962C8B-B14F-4D97-AF65-F5344CB8AC3E}">
        <p14:creationId xmlns:p14="http://schemas.microsoft.com/office/powerpoint/2010/main" val="609923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Mr. H </a:t>
            </a:r>
            <a:r>
              <a:rPr lang="en-US" dirty="0" err="1" smtClean="0"/>
              <a:t>Creg</a:t>
            </a:r>
            <a:endParaRPr lang="en-US" dirty="0"/>
          </a:p>
        </p:txBody>
      </p:sp>
      <p:pic>
        <p:nvPicPr>
          <p:cNvPr id="1026" name="Picture 2" descr="http://us.cdn3.123rf.com/168nwm/cthoman/cthoman1005/cthoman100500114/6940357-a-cartoon-dog-looking-confused-and-shrugging.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3154680"/>
            <a:ext cx="2209800" cy="3093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used_cartoon : A cool and trendy cartoon character thinking. Stock Phot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62400" y="2209800"/>
            <a:ext cx="284389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932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r>
              <a:rPr lang="en-US" dirty="0" smtClean="0"/>
              <a:t>So what’s alive? Is Mr. H. </a:t>
            </a:r>
            <a:r>
              <a:rPr lang="en-US" dirty="0" err="1" smtClean="0"/>
              <a:t>Creg</a:t>
            </a:r>
            <a:r>
              <a:rPr lang="en-US" dirty="0" smtClean="0"/>
              <a:t> Alive?</a:t>
            </a:r>
            <a:endParaRPr lang="en-US" dirty="0"/>
          </a:p>
        </p:txBody>
      </p:sp>
      <p:sp>
        <p:nvSpPr>
          <p:cNvPr id="3" name="Content Placeholder 2"/>
          <p:cNvSpPr>
            <a:spLocks noGrp="1"/>
          </p:cNvSpPr>
          <p:nvPr>
            <p:ph idx="1"/>
          </p:nvPr>
        </p:nvSpPr>
        <p:spPr>
          <a:xfrm>
            <a:off x="0" y="1600200"/>
            <a:ext cx="8229600" cy="4625609"/>
          </a:xfrm>
        </p:spPr>
        <p:txBody>
          <a:bodyPr>
            <a:normAutofit lnSpcReduction="10000"/>
          </a:bodyPr>
          <a:lstStyle/>
          <a:p>
            <a:r>
              <a:rPr lang="en-US" dirty="0" smtClean="0"/>
              <a:t>Mr. H. </a:t>
            </a:r>
            <a:r>
              <a:rPr lang="en-US" dirty="0" err="1" smtClean="0"/>
              <a:t>Creg</a:t>
            </a:r>
            <a:r>
              <a:rPr lang="en-US" dirty="0" smtClean="0"/>
              <a:t> was a normal, healthy man. There was nothing in his life to indicate that he was anything different from anyone else. When he completed high school, he obtained a job in a factory, operating a machine press. On this job he had an accident and lost his hand. It was replaced with an artificial hand that looked and operated almost like a real one. </a:t>
            </a:r>
          </a:p>
          <a:p>
            <a:endParaRPr lang="en-US" dirty="0" smtClean="0"/>
          </a:p>
          <a:p>
            <a:r>
              <a:rPr lang="en-US" b="1" dirty="0"/>
              <a:t>1</a:t>
            </a:r>
            <a:r>
              <a:rPr lang="en-US" b="1" dirty="0" smtClean="0"/>
              <a:t>) Is Mr. H. </a:t>
            </a:r>
            <a:r>
              <a:rPr lang="en-US" b="1" dirty="0" err="1" smtClean="0"/>
              <a:t>Creg</a:t>
            </a:r>
            <a:r>
              <a:rPr lang="en-US" b="1" dirty="0" smtClean="0"/>
              <a:t> Alive?</a:t>
            </a:r>
          </a:p>
          <a:p>
            <a:pPr marL="0" indent="0">
              <a:buNone/>
            </a:pPr>
            <a:r>
              <a:rPr lang="en-US" b="1" dirty="0"/>
              <a:t> </a:t>
            </a:r>
            <a:r>
              <a:rPr lang="en-US" b="1" dirty="0" smtClean="0"/>
              <a:t> A) Yes	B)No</a:t>
            </a:r>
            <a:endParaRPr lang="en-US" dirty="0" smtClean="0"/>
          </a:p>
          <a:p>
            <a:endParaRPr lang="en-US" dirty="0"/>
          </a:p>
        </p:txBody>
      </p:sp>
    </p:spTree>
    <p:extLst>
      <p:ext uri="{BB962C8B-B14F-4D97-AF65-F5344CB8AC3E}">
        <p14:creationId xmlns:p14="http://schemas.microsoft.com/office/powerpoint/2010/main" val="269587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Mr. H. </a:t>
            </a:r>
            <a:r>
              <a:rPr lang="en-US" dirty="0" err="1" smtClean="0"/>
              <a:t>Creg</a:t>
            </a:r>
            <a:r>
              <a:rPr lang="en-US" dirty="0" smtClean="0"/>
              <a:t> alive?</a:t>
            </a:r>
            <a:endParaRPr lang="en-US" dirty="0"/>
          </a:p>
        </p:txBody>
      </p:sp>
      <p:sp>
        <p:nvSpPr>
          <p:cNvPr id="3" name="Content Placeholder 2"/>
          <p:cNvSpPr>
            <a:spLocks noGrp="1"/>
          </p:cNvSpPr>
          <p:nvPr>
            <p:ph idx="1"/>
          </p:nvPr>
        </p:nvSpPr>
        <p:spPr/>
        <p:txBody>
          <a:bodyPr/>
          <a:lstStyle/>
          <a:p>
            <a:r>
              <a:rPr lang="en-US" dirty="0" smtClean="0"/>
              <a:t>Soon afterward, Mr. H. </a:t>
            </a:r>
            <a:r>
              <a:rPr lang="en-US" dirty="0" err="1" smtClean="0"/>
              <a:t>Creg</a:t>
            </a:r>
            <a:r>
              <a:rPr lang="en-US" dirty="0" smtClean="0"/>
              <a:t> developed a severe intestinal difficulty, and a large portion of his lower intestine had to be removed. It was replaced with an elastic silicon tube.</a:t>
            </a:r>
          </a:p>
          <a:p>
            <a:endParaRPr lang="en-US" dirty="0" smtClean="0"/>
          </a:p>
          <a:p>
            <a:endParaRPr lang="en-US" dirty="0" smtClean="0"/>
          </a:p>
          <a:p>
            <a:pPr>
              <a:buNone/>
            </a:pPr>
            <a:endParaRPr lang="en-US" dirty="0" smtClean="0"/>
          </a:p>
          <a:p>
            <a:r>
              <a:rPr lang="en-US" b="1" dirty="0" smtClean="0"/>
              <a:t>2) Is </a:t>
            </a:r>
            <a:r>
              <a:rPr lang="en-US" b="1" dirty="0"/>
              <a:t>Mr. H. </a:t>
            </a:r>
            <a:r>
              <a:rPr lang="en-US" b="1" dirty="0" err="1"/>
              <a:t>Creg</a:t>
            </a:r>
            <a:r>
              <a:rPr lang="en-US" b="1" dirty="0"/>
              <a:t> Alive?</a:t>
            </a:r>
          </a:p>
          <a:p>
            <a:pPr marL="0" indent="0">
              <a:buNone/>
            </a:pPr>
            <a:r>
              <a:rPr lang="en-US" b="1" dirty="0"/>
              <a:t>  A) Yes	B)No</a:t>
            </a:r>
            <a:endParaRPr lang="en-US" dirty="0"/>
          </a:p>
        </p:txBody>
      </p:sp>
    </p:spTree>
    <p:extLst>
      <p:ext uri="{BB962C8B-B14F-4D97-AF65-F5344CB8AC3E}">
        <p14:creationId xmlns:p14="http://schemas.microsoft.com/office/powerpoint/2010/main" val="102156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Mr. H. </a:t>
            </a:r>
            <a:r>
              <a:rPr lang="en-US" dirty="0" err="1" smtClean="0"/>
              <a:t>Creg</a:t>
            </a:r>
            <a:r>
              <a:rPr lang="en-US" dirty="0" smtClean="0"/>
              <a:t> alive?</a:t>
            </a:r>
            <a:endParaRPr lang="en-US" dirty="0"/>
          </a:p>
        </p:txBody>
      </p:sp>
      <p:sp>
        <p:nvSpPr>
          <p:cNvPr id="3" name="Content Placeholder 2"/>
          <p:cNvSpPr>
            <a:spLocks noGrp="1"/>
          </p:cNvSpPr>
          <p:nvPr>
            <p:ph idx="1"/>
          </p:nvPr>
        </p:nvSpPr>
        <p:spPr/>
        <p:txBody>
          <a:bodyPr>
            <a:normAutofit/>
          </a:bodyPr>
          <a:lstStyle/>
          <a:p>
            <a:r>
              <a:rPr lang="en-US" dirty="0" smtClean="0"/>
              <a:t>Everything looked good for Mr. H. </a:t>
            </a:r>
            <a:r>
              <a:rPr lang="en-US" dirty="0" err="1" smtClean="0"/>
              <a:t>Creg</a:t>
            </a:r>
            <a:r>
              <a:rPr lang="en-US" dirty="0" smtClean="0"/>
              <a:t> until he was involved in a serious car accident. Both of his legs and his good arm were crushed and had to be amputated. He also lost an ear. Artificial legs enabled Mr. H. </a:t>
            </a:r>
            <a:r>
              <a:rPr lang="en-US" dirty="0" err="1" smtClean="0"/>
              <a:t>Creg</a:t>
            </a:r>
            <a:r>
              <a:rPr lang="en-US" dirty="0" smtClean="0"/>
              <a:t> to walk again, and an artificial arm replaced the real arm. Plastic surgery enabled doctors to rebuild the ear.</a:t>
            </a:r>
          </a:p>
          <a:p>
            <a:r>
              <a:rPr lang="en-US" b="1" dirty="0" smtClean="0"/>
              <a:t>3) Is </a:t>
            </a:r>
            <a:r>
              <a:rPr lang="en-US" b="1" dirty="0"/>
              <a:t>Mr. H. </a:t>
            </a:r>
            <a:r>
              <a:rPr lang="en-US" b="1" dirty="0" err="1"/>
              <a:t>Creg</a:t>
            </a:r>
            <a:r>
              <a:rPr lang="en-US" b="1" dirty="0"/>
              <a:t> Alive?</a:t>
            </a:r>
          </a:p>
          <a:p>
            <a:pPr marL="0" indent="0">
              <a:buNone/>
            </a:pPr>
            <a:r>
              <a:rPr lang="en-US" b="1" dirty="0"/>
              <a:t>  A) Yes	B)No</a:t>
            </a:r>
            <a:endParaRPr lang="en-US" dirty="0"/>
          </a:p>
        </p:txBody>
      </p:sp>
    </p:spTree>
    <p:extLst>
      <p:ext uri="{BB962C8B-B14F-4D97-AF65-F5344CB8AC3E}">
        <p14:creationId xmlns:p14="http://schemas.microsoft.com/office/powerpoint/2010/main" val="88791519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TotalTime>
  <Words>1339</Words>
  <Application>Microsoft Office PowerPoint</Application>
  <PresentationFormat>On-screen Show (4:3)</PresentationFormat>
  <Paragraphs>150</Paragraphs>
  <Slides>36</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Comic Sans MS</vt:lpstr>
      <vt:lpstr>Trebuchet MS</vt:lpstr>
      <vt:lpstr>Wingdings</vt:lpstr>
      <vt:lpstr>Wingdings 2</vt:lpstr>
      <vt:lpstr>iRespondQuestionMaster</vt:lpstr>
      <vt:lpstr>iRespondGraphMaster</vt:lpstr>
      <vt:lpstr>Opulent</vt:lpstr>
      <vt:lpstr>Catalyst for Learning</vt:lpstr>
      <vt:lpstr>Properties of life</vt:lpstr>
      <vt:lpstr>By the end of this class, I will be able to:</vt:lpstr>
      <vt:lpstr>What is science?  What is Biology?</vt:lpstr>
      <vt:lpstr>Life </vt:lpstr>
      <vt:lpstr>Who is Mr. H Creg</vt:lpstr>
      <vt:lpstr>So what’s alive? Is Mr. H. Creg Alive?</vt:lpstr>
      <vt:lpstr>Is Mr. H. Creg alive?</vt:lpstr>
      <vt:lpstr>Is Mr. H. Creg alive?</vt:lpstr>
      <vt:lpstr>Is Mr. H. Creg alive?</vt:lpstr>
      <vt:lpstr>Is Mr. H. Creg alive?</vt:lpstr>
      <vt:lpstr>Is Mr. H. Creg alive?</vt:lpstr>
      <vt:lpstr>Is Mr. H. Creg alive?</vt:lpstr>
      <vt:lpstr>So… Is Mr. H. Creg alive?</vt:lpstr>
      <vt:lpstr>All living things share:</vt:lpstr>
      <vt:lpstr>How do you know it’s living?</vt:lpstr>
      <vt:lpstr>What is metabolism?</vt:lpstr>
      <vt:lpstr>What  is reproduction? </vt:lpstr>
      <vt:lpstr>What is homeostasis?</vt:lpstr>
      <vt:lpstr>What is cellular organization?</vt:lpstr>
      <vt:lpstr>What is response to environment? (stimulus)</vt:lpstr>
      <vt:lpstr>What is evolution?</vt:lpstr>
      <vt:lpstr>What is growth and development?</vt:lpstr>
      <vt:lpstr>Living or Non-Living Activity</vt:lpstr>
      <vt:lpstr>Dog</vt:lpstr>
      <vt:lpstr>swimmer</vt:lpstr>
      <vt:lpstr>rock</vt:lpstr>
      <vt:lpstr>Carnivorous plants</vt:lpstr>
      <vt:lpstr>car</vt:lpstr>
      <vt:lpstr>flowers</vt:lpstr>
      <vt:lpstr>Venus Fly Trap</vt:lpstr>
      <vt:lpstr>Saltwater fish</vt:lpstr>
      <vt:lpstr>Coral reef</vt:lpstr>
      <vt:lpstr>Euglena</vt:lpstr>
      <vt:lpstr>skyscrapers</vt:lpstr>
      <vt:lpstr>Results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Biology!</dc:title>
  <dc:creator>Brittany Walker-Meade</dc:creator>
  <cp:lastModifiedBy>Deanna Wiley</cp:lastModifiedBy>
  <cp:revision>37</cp:revision>
  <dcterms:created xsi:type="dcterms:W3CDTF">2011-08-04T16:20:28Z</dcterms:created>
  <dcterms:modified xsi:type="dcterms:W3CDTF">2017-01-27T20:47:34Z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