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315" r:id="rId2"/>
    <p:sldId id="316" r:id="rId3"/>
    <p:sldId id="317" r:id="rId4"/>
    <p:sldId id="266" r:id="rId5"/>
    <p:sldId id="268" r:id="rId6"/>
    <p:sldId id="298" r:id="rId7"/>
    <p:sldId id="297" r:id="rId8"/>
    <p:sldId id="269" r:id="rId9"/>
    <p:sldId id="270" r:id="rId10"/>
    <p:sldId id="308" r:id="rId11"/>
    <p:sldId id="271" r:id="rId12"/>
    <p:sldId id="309" r:id="rId13"/>
    <p:sldId id="272" r:id="rId14"/>
    <p:sldId id="273" r:id="rId15"/>
    <p:sldId id="274" r:id="rId16"/>
    <p:sldId id="275" r:id="rId17"/>
    <p:sldId id="300" r:id="rId18"/>
    <p:sldId id="299" r:id="rId19"/>
    <p:sldId id="276" r:id="rId20"/>
    <p:sldId id="277" r:id="rId21"/>
    <p:sldId id="278" r:id="rId22"/>
    <p:sldId id="279" r:id="rId23"/>
    <p:sldId id="280" r:id="rId24"/>
    <p:sldId id="281" r:id="rId25"/>
    <p:sldId id="310" r:id="rId26"/>
    <p:sldId id="301" r:id="rId27"/>
    <p:sldId id="302" r:id="rId28"/>
    <p:sldId id="282" r:id="rId29"/>
    <p:sldId id="283" r:id="rId30"/>
    <p:sldId id="284" r:id="rId31"/>
    <p:sldId id="285" r:id="rId32"/>
    <p:sldId id="311" r:id="rId33"/>
    <p:sldId id="286" r:id="rId34"/>
    <p:sldId id="287" r:id="rId35"/>
    <p:sldId id="312" r:id="rId36"/>
    <p:sldId id="303" r:id="rId37"/>
    <p:sldId id="313" r:id="rId38"/>
    <p:sldId id="288" r:id="rId39"/>
    <p:sldId id="289" r:id="rId40"/>
    <p:sldId id="290" r:id="rId41"/>
    <p:sldId id="291" r:id="rId42"/>
    <p:sldId id="292" r:id="rId43"/>
    <p:sldId id="305" r:id="rId44"/>
    <p:sldId id="306" r:id="rId45"/>
    <p:sldId id="293" r:id="rId46"/>
    <p:sldId id="304" r:id="rId47"/>
    <p:sldId id="307" r:id="rId48"/>
    <p:sldId id="294" r:id="rId49"/>
    <p:sldId id="295" r:id="rId50"/>
    <p:sldId id="29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Objects="1">
      <p:cViewPr varScale="1">
        <p:scale>
          <a:sx n="88" d="100"/>
          <a:sy n="88"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7F9C3-59A1-7D48-A3C1-959725510236}" type="datetimeFigureOut">
              <a:rPr lang="en-US" smtClean="0"/>
              <a:pPr/>
              <a:t>5/1/2017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BB6D2-928C-1E4A-B13F-BA3D08417601}" type="slidenum">
              <a:rPr lang="en-US" smtClean="0"/>
              <a:pPr/>
              <a:t>‹#›</a:t>
            </a:fld>
            <a:endParaRPr lang="en-US"/>
          </a:p>
        </p:txBody>
      </p:sp>
    </p:spTree>
    <p:extLst>
      <p:ext uri="{BB962C8B-B14F-4D97-AF65-F5344CB8AC3E}">
        <p14:creationId xmlns:p14="http://schemas.microsoft.com/office/powerpoint/2010/main" val="15202294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50938" y="692150"/>
            <a:ext cx="4556125" cy="3416300"/>
          </a:xfrm>
          <a:ln/>
        </p:spPr>
      </p:sp>
      <p:sp>
        <p:nvSpPr>
          <p:cNvPr id="17411"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784967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50938" y="692150"/>
            <a:ext cx="4556125" cy="3416300"/>
          </a:xfrm>
          <a:ln/>
        </p:spPr>
      </p:sp>
      <p:sp>
        <p:nvSpPr>
          <p:cNvPr id="29699"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4201848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p:cNvSpPr>
          <p:nvPr>
            <p:ph type="sldImg"/>
          </p:nvPr>
        </p:nvSpPr>
        <p:spPr>
          <a:xfrm>
            <a:off x="1150938" y="692150"/>
            <a:ext cx="4556125" cy="3416300"/>
          </a:xfrm>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650204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50938" y="692150"/>
            <a:ext cx="4556125" cy="3416300"/>
          </a:xfrm>
          <a:ln/>
        </p:spPr>
      </p:sp>
      <p:sp>
        <p:nvSpPr>
          <p:cNvPr id="3379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35453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Grp="1" noRot="1" noChangeAspect="1" noChangeArrowheads="1" noTextEdit="1"/>
          </p:cNvSpPr>
          <p:nvPr>
            <p:ph type="sldImg"/>
          </p:nvPr>
        </p:nvSpPr>
        <p:spPr>
          <a:xfrm>
            <a:off x="1150938" y="692150"/>
            <a:ext cx="4556125" cy="3416300"/>
          </a:xfrm>
          <a:ln/>
        </p:spPr>
      </p:sp>
      <p:sp>
        <p:nvSpPr>
          <p:cNvPr id="1208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58657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Grp="1" noRot="1" noChangeAspect="1" noChangeArrowheads="1" noTextEdit="1"/>
          </p:cNvSpPr>
          <p:nvPr>
            <p:ph type="sldImg"/>
          </p:nvPr>
        </p:nvSpPr>
        <p:spPr>
          <a:xfrm>
            <a:off x="1150938" y="692150"/>
            <a:ext cx="4556125" cy="3416300"/>
          </a:xfrm>
          <a:ln/>
        </p:spPr>
      </p:sp>
      <p:sp>
        <p:nvSpPr>
          <p:cNvPr id="1208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44531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Grp="1" noRot="1" noChangeAspect="1" noChangeArrowheads="1" noTextEdit="1"/>
          </p:cNvSpPr>
          <p:nvPr>
            <p:ph type="sldImg"/>
          </p:nvPr>
        </p:nvSpPr>
        <p:spPr>
          <a:xfrm>
            <a:off x="1150938" y="692150"/>
            <a:ext cx="4556125" cy="3416300"/>
          </a:xfrm>
          <a:ln/>
        </p:spPr>
      </p:sp>
      <p:sp>
        <p:nvSpPr>
          <p:cNvPr id="1208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94114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p:cNvSpPr>
            <a:spLocks noGrp="1" noRot="1" noChangeAspect="1" noChangeArrowheads="1" noTextEdit="1"/>
          </p:cNvSpPr>
          <p:nvPr>
            <p:ph type="sldImg"/>
          </p:nvPr>
        </p:nvSpPr>
        <p:spPr>
          <a:xfrm>
            <a:off x="1150938" y="692150"/>
            <a:ext cx="4556125" cy="3416300"/>
          </a:xfrm>
          <a:ln/>
        </p:spPr>
      </p:sp>
      <p:sp>
        <p:nvSpPr>
          <p:cNvPr id="1261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351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p:cNvSpPr>
            <a:spLocks noGrp="1" noRot="1" noChangeAspect="1" noChangeArrowheads="1" noTextEdit="1"/>
          </p:cNvSpPr>
          <p:nvPr>
            <p:ph type="sldImg"/>
          </p:nvPr>
        </p:nvSpPr>
        <p:spPr>
          <a:xfrm>
            <a:off x="1150938" y="692150"/>
            <a:ext cx="4556125" cy="3416300"/>
          </a:xfrm>
          <a:ln/>
        </p:spPr>
      </p:sp>
      <p:sp>
        <p:nvSpPr>
          <p:cNvPr id="1265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03958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263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067320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Rot="1" noChangeAspect="1" noChangeArrowheads="1" noTextEdit="1"/>
          </p:cNvSpPr>
          <p:nvPr>
            <p:ph type="sldImg"/>
          </p:nvPr>
        </p:nvSpPr>
        <p:spPr>
          <a:xfrm>
            <a:off x="1150938" y="692150"/>
            <a:ext cx="4556125" cy="3416300"/>
          </a:xfrm>
          <a:ln/>
        </p:spPr>
      </p:sp>
      <p:sp>
        <p:nvSpPr>
          <p:cNvPr id="1270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714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50938" y="692150"/>
            <a:ext cx="4556125" cy="3416300"/>
          </a:xfrm>
          <a:ln/>
        </p:spPr>
      </p:sp>
      <p:sp>
        <p:nvSpPr>
          <p:cNvPr id="21507"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31095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Grp="1" noRot="1" noChangeAspect="1" noChangeArrowheads="1" noTextEdit="1"/>
          </p:cNvSpPr>
          <p:nvPr>
            <p:ph type="sldImg"/>
          </p:nvPr>
        </p:nvSpPr>
        <p:spPr>
          <a:xfrm>
            <a:off x="1150938" y="692150"/>
            <a:ext cx="4556125" cy="3416300"/>
          </a:xfrm>
          <a:ln/>
        </p:spPr>
      </p:sp>
      <p:sp>
        <p:nvSpPr>
          <p:cNvPr id="1276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1400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p:cNvSpPr>
            <a:spLocks noGrp="1" noRot="1" noChangeAspect="1" noChangeArrowheads="1" noTextEdit="1"/>
          </p:cNvSpPr>
          <p:nvPr>
            <p:ph type="sldImg"/>
          </p:nvPr>
        </p:nvSpPr>
        <p:spPr>
          <a:xfrm>
            <a:off x="1150938" y="692150"/>
            <a:ext cx="4556125" cy="3416300"/>
          </a:xfrm>
          <a:ln/>
        </p:spPr>
      </p:sp>
      <p:sp>
        <p:nvSpPr>
          <p:cNvPr id="1278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4753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p:cNvSpPr>
            <a:spLocks noGrp="1" noRot="1" noChangeAspect="1" noChangeArrowheads="1" noTextEdit="1"/>
          </p:cNvSpPr>
          <p:nvPr>
            <p:ph type="sldImg"/>
          </p:nvPr>
        </p:nvSpPr>
        <p:spPr>
          <a:xfrm>
            <a:off x="1150938" y="692150"/>
            <a:ext cx="4556125" cy="3416300"/>
          </a:xfrm>
          <a:ln/>
        </p:spPr>
      </p:sp>
      <p:sp>
        <p:nvSpPr>
          <p:cNvPr id="1278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86345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p:cNvSpPr>
            <a:spLocks noGrp="1" noRot="1" noChangeAspect="1" noChangeArrowheads="1" noTextEdit="1"/>
          </p:cNvSpPr>
          <p:nvPr>
            <p:ph type="sldImg"/>
          </p:nvPr>
        </p:nvSpPr>
        <p:spPr>
          <a:xfrm>
            <a:off x="1150938" y="692150"/>
            <a:ext cx="4556125" cy="3416300"/>
          </a:xfrm>
          <a:ln/>
        </p:spPr>
      </p:sp>
      <p:sp>
        <p:nvSpPr>
          <p:cNvPr id="1278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171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p:cNvSpPr>
            <a:spLocks noGrp="1" noRot="1" noChangeAspect="1" noChangeArrowheads="1" noTextEdit="1"/>
          </p:cNvSpPr>
          <p:nvPr>
            <p:ph type="sldImg"/>
          </p:nvPr>
        </p:nvSpPr>
        <p:spPr>
          <a:xfrm>
            <a:off x="1150938" y="692150"/>
            <a:ext cx="4556125" cy="3416300"/>
          </a:xfrm>
          <a:ln/>
        </p:spPr>
      </p:sp>
      <p:sp>
        <p:nvSpPr>
          <p:cNvPr id="1278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40875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2"/>
          <p:cNvSpPr>
            <a:spLocks noGrp="1" noRot="1" noChangeAspect="1" noChangeArrowheads="1" noTextEdit="1"/>
          </p:cNvSpPr>
          <p:nvPr>
            <p:ph type="sldImg"/>
          </p:nvPr>
        </p:nvSpPr>
        <p:spPr>
          <a:xfrm>
            <a:off x="1150938" y="692150"/>
            <a:ext cx="4556125" cy="3416300"/>
          </a:xfrm>
          <a:ln/>
        </p:spPr>
      </p:sp>
      <p:sp>
        <p:nvSpPr>
          <p:cNvPr id="128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5821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2"/>
          <p:cNvSpPr>
            <a:spLocks noGrp="1" noRot="1" noChangeAspect="1" noChangeArrowheads="1" noTextEdit="1"/>
          </p:cNvSpPr>
          <p:nvPr>
            <p:ph type="sldImg"/>
          </p:nvPr>
        </p:nvSpPr>
        <p:spPr>
          <a:xfrm>
            <a:off x="1150938" y="692150"/>
            <a:ext cx="4556125" cy="3416300"/>
          </a:xfrm>
          <a:ln/>
        </p:spPr>
      </p:sp>
      <p:sp>
        <p:nvSpPr>
          <p:cNvPr id="1289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0233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272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190636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Rot="1" noChangeAspect="1" noChangeArrowheads="1" noTextEdit="1"/>
          </p:cNvSpPr>
          <p:nvPr>
            <p:ph type="sldImg"/>
          </p:nvPr>
        </p:nvSpPr>
        <p:spPr>
          <a:xfrm>
            <a:off x="1150938" y="692150"/>
            <a:ext cx="4556125" cy="3416300"/>
          </a:xfrm>
          <a:ln/>
        </p:spPr>
      </p:sp>
      <p:sp>
        <p:nvSpPr>
          <p:cNvPr id="129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9396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Rot="1" noChangeAspect="1" noChangeArrowheads="1" noTextEdit="1"/>
          </p:cNvSpPr>
          <p:nvPr>
            <p:ph type="sldImg"/>
          </p:nvPr>
        </p:nvSpPr>
        <p:spPr>
          <a:xfrm>
            <a:off x="1150938" y="692150"/>
            <a:ext cx="4556125" cy="3416300"/>
          </a:xfrm>
          <a:ln/>
        </p:spPr>
      </p:sp>
      <p:sp>
        <p:nvSpPr>
          <p:cNvPr id="129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209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50938" y="692150"/>
            <a:ext cx="4556125" cy="3416300"/>
          </a:xfrm>
          <a:ln/>
        </p:spPr>
      </p:sp>
      <p:sp>
        <p:nvSpPr>
          <p:cNvPr id="21507"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950385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Rot="1" noChangeAspect="1" noChangeArrowheads="1" noTextEdit="1"/>
          </p:cNvSpPr>
          <p:nvPr>
            <p:ph type="sldImg"/>
          </p:nvPr>
        </p:nvSpPr>
        <p:spPr>
          <a:xfrm>
            <a:off x="1150938" y="692150"/>
            <a:ext cx="4556125" cy="3416300"/>
          </a:xfrm>
          <a:ln/>
        </p:spPr>
      </p:sp>
      <p:sp>
        <p:nvSpPr>
          <p:cNvPr id="1210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9244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8" name="Rectangle 2"/>
          <p:cNvSpPr>
            <a:spLocks noGrp="1" noRot="1" noChangeAspect="1" noChangeArrowheads="1" noTextEdit="1"/>
          </p:cNvSpPr>
          <p:nvPr>
            <p:ph type="sldImg"/>
          </p:nvPr>
        </p:nvSpPr>
        <p:spPr>
          <a:xfrm>
            <a:off x="1150938" y="692150"/>
            <a:ext cx="4556125" cy="3416300"/>
          </a:xfrm>
          <a:ln/>
        </p:spPr>
      </p:sp>
      <p:sp>
        <p:nvSpPr>
          <p:cNvPr id="130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7141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8" name="Rectangle 2"/>
          <p:cNvSpPr>
            <a:spLocks noGrp="1" noRot="1" noChangeAspect="1" noChangeArrowheads="1" noTextEdit="1"/>
          </p:cNvSpPr>
          <p:nvPr>
            <p:ph type="sldImg"/>
          </p:nvPr>
        </p:nvSpPr>
        <p:spPr>
          <a:xfrm>
            <a:off x="1150938" y="692150"/>
            <a:ext cx="4556125" cy="3416300"/>
          </a:xfrm>
          <a:ln/>
        </p:spPr>
      </p:sp>
      <p:sp>
        <p:nvSpPr>
          <p:cNvPr id="130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2632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8" name="Rectangle 2"/>
          <p:cNvSpPr>
            <a:spLocks noGrp="1" noRot="1" noChangeAspect="1" noChangeArrowheads="1" noTextEdit="1"/>
          </p:cNvSpPr>
          <p:nvPr>
            <p:ph type="sldImg"/>
          </p:nvPr>
        </p:nvSpPr>
        <p:spPr>
          <a:xfrm>
            <a:off x="1150938" y="692150"/>
            <a:ext cx="4556125" cy="3416300"/>
          </a:xfrm>
          <a:ln/>
        </p:spPr>
      </p:sp>
      <p:sp>
        <p:nvSpPr>
          <p:cNvPr id="130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828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8" name="Rectangle 2"/>
          <p:cNvSpPr>
            <a:spLocks noGrp="1" noRot="1" noChangeAspect="1" noChangeArrowheads="1" noTextEdit="1"/>
          </p:cNvSpPr>
          <p:nvPr>
            <p:ph type="sldImg"/>
          </p:nvPr>
        </p:nvSpPr>
        <p:spPr>
          <a:xfrm>
            <a:off x="1150938" y="692150"/>
            <a:ext cx="4556125" cy="3416300"/>
          </a:xfrm>
          <a:ln/>
        </p:spPr>
      </p:sp>
      <p:sp>
        <p:nvSpPr>
          <p:cNvPr id="130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420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214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4034454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2"/>
          <p:cNvSpPr>
            <a:spLocks noGrp="1" noRot="1" noChangeAspect="1" noChangeArrowheads="1" noTextEdit="1"/>
          </p:cNvSpPr>
          <p:nvPr>
            <p:ph type="sldImg"/>
          </p:nvPr>
        </p:nvSpPr>
        <p:spPr>
          <a:xfrm>
            <a:off x="1150938" y="692150"/>
            <a:ext cx="4556125" cy="3416300"/>
          </a:xfrm>
          <a:ln/>
        </p:spPr>
      </p:sp>
      <p:sp>
        <p:nvSpPr>
          <p:cNvPr id="1315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8705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18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4175676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Rot="1" noChangeAspect="1" noChangeArrowheads="1" noTextEdit="1"/>
          </p:cNvSpPr>
          <p:nvPr>
            <p:ph type="sldImg"/>
          </p:nvPr>
        </p:nvSpPr>
        <p:spPr>
          <a:xfrm>
            <a:off x="1150938" y="692150"/>
            <a:ext cx="4556125" cy="3416300"/>
          </a:xfrm>
          <a:ln/>
        </p:spPr>
      </p:sp>
      <p:sp>
        <p:nvSpPr>
          <p:cNvPr id="132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71525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Rot="1" noChangeAspect="1" noChangeArrowheads="1" noTextEdit="1"/>
          </p:cNvSpPr>
          <p:nvPr>
            <p:ph type="sldImg"/>
          </p:nvPr>
        </p:nvSpPr>
        <p:spPr>
          <a:xfrm>
            <a:off x="1150938" y="692150"/>
            <a:ext cx="4556125" cy="3416300"/>
          </a:xfrm>
          <a:ln/>
        </p:spPr>
      </p:sp>
      <p:sp>
        <p:nvSpPr>
          <p:cNvPr id="134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2609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50938" y="692150"/>
            <a:ext cx="4556125" cy="3416300"/>
          </a:xfrm>
          <a:ln/>
        </p:spPr>
      </p:sp>
      <p:sp>
        <p:nvSpPr>
          <p:cNvPr id="21507"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95426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Rot="1" noChangeAspect="1" noChangeArrowheads="1" noTextEdit="1"/>
          </p:cNvSpPr>
          <p:nvPr>
            <p:ph type="sldImg"/>
          </p:nvPr>
        </p:nvSpPr>
        <p:spPr>
          <a:xfrm>
            <a:off x="1150938" y="692150"/>
            <a:ext cx="4556125" cy="3416300"/>
          </a:xfrm>
          <a:ln/>
        </p:spPr>
      </p:sp>
      <p:sp>
        <p:nvSpPr>
          <p:cNvPr id="134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07539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Rot="1" noChangeAspect="1" noChangeArrowheads="1" noTextEdit="1"/>
          </p:cNvSpPr>
          <p:nvPr>
            <p:ph type="sldImg"/>
          </p:nvPr>
        </p:nvSpPr>
        <p:spPr>
          <a:xfrm>
            <a:off x="1150938" y="692150"/>
            <a:ext cx="4556125" cy="3416300"/>
          </a:xfrm>
          <a:ln/>
        </p:spPr>
      </p:sp>
      <p:sp>
        <p:nvSpPr>
          <p:cNvPr id="134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9093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Rectangle 2"/>
          <p:cNvSpPr>
            <a:spLocks noGrp="1" noRot="1" noChangeAspect="1" noChangeArrowheads="1" noTextEdit="1"/>
          </p:cNvSpPr>
          <p:nvPr>
            <p:ph type="sldImg"/>
          </p:nvPr>
        </p:nvSpPr>
        <p:spPr>
          <a:xfrm>
            <a:off x="1150938" y="692150"/>
            <a:ext cx="4556125" cy="3416300"/>
          </a:xfrm>
          <a:ln/>
        </p:spPr>
      </p:sp>
      <p:sp>
        <p:nvSpPr>
          <p:cNvPr id="134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5225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Rot="1" noChangeAspect="1" noChangeArrowheads="1" noTextEdit="1"/>
          </p:cNvSpPr>
          <p:nvPr>
            <p:ph type="sldImg"/>
          </p:nvPr>
        </p:nvSpPr>
        <p:spPr>
          <a:xfrm>
            <a:off x="1150938" y="692150"/>
            <a:ext cx="4556125" cy="3416300"/>
          </a:xfrm>
          <a:ln/>
        </p:spPr>
      </p:sp>
      <p:sp>
        <p:nvSpPr>
          <p:cNvPr id="134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8356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Rot="1" noChangeAspect="1" noChangeArrowheads="1" noTextEdit="1"/>
          </p:cNvSpPr>
          <p:nvPr>
            <p:ph type="sldImg"/>
          </p:nvPr>
        </p:nvSpPr>
        <p:spPr>
          <a:xfrm>
            <a:off x="1150938" y="692150"/>
            <a:ext cx="4556125" cy="3416300"/>
          </a:xfrm>
          <a:ln/>
        </p:spPr>
      </p:sp>
      <p:sp>
        <p:nvSpPr>
          <p:cNvPr id="134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06564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Rot="1" noChangeAspect="1" noChangeArrowheads="1" noTextEdit="1"/>
          </p:cNvSpPr>
          <p:nvPr>
            <p:ph type="sldImg"/>
          </p:nvPr>
        </p:nvSpPr>
        <p:spPr>
          <a:xfrm>
            <a:off x="1150938" y="692150"/>
            <a:ext cx="4556125" cy="3416300"/>
          </a:xfrm>
          <a:ln/>
        </p:spPr>
      </p:sp>
      <p:sp>
        <p:nvSpPr>
          <p:cNvPr id="135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01039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13578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4165430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2"/>
          <p:cNvSpPr>
            <a:spLocks noGrp="1" noRot="1" noChangeAspect="1" noChangeArrowheads="1" noTextEdit="1"/>
          </p:cNvSpPr>
          <p:nvPr>
            <p:ph type="sldImg"/>
          </p:nvPr>
        </p:nvSpPr>
        <p:spPr>
          <a:xfrm>
            <a:off x="1150938" y="692150"/>
            <a:ext cx="4556125" cy="3416300"/>
          </a:xfrm>
          <a:ln/>
        </p:spPr>
      </p:sp>
      <p:sp>
        <p:nvSpPr>
          <p:cNvPr id="135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0551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p:cNvSpPr>
          <p:nvPr>
            <p:ph type="sldImg"/>
          </p:nvPr>
        </p:nvSpPr>
        <p:spPr>
          <a:xfrm>
            <a:off x="1150938" y="692150"/>
            <a:ext cx="4556125" cy="3416300"/>
          </a:xfrm>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4635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50938" y="692150"/>
            <a:ext cx="4556125" cy="3416300"/>
          </a:xfrm>
          <a:ln/>
        </p:spPr>
      </p:sp>
      <p:sp>
        <p:nvSpPr>
          <p:cNvPr id="2560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863561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50938" y="692150"/>
            <a:ext cx="4556125" cy="3416300"/>
          </a:xfrm>
          <a:ln/>
        </p:spPr>
      </p:sp>
      <p:sp>
        <p:nvSpPr>
          <p:cNvPr id="2560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79211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50938" y="692150"/>
            <a:ext cx="4556125" cy="3416300"/>
          </a:xfrm>
          <a:ln/>
        </p:spPr>
      </p:sp>
      <p:sp>
        <p:nvSpPr>
          <p:cNvPr id="27651"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58864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50938" y="692150"/>
            <a:ext cx="4556125" cy="3416300"/>
          </a:xfrm>
          <a:ln/>
        </p:spPr>
      </p:sp>
      <p:sp>
        <p:nvSpPr>
          <p:cNvPr id="27651"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96018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70C7D8-DF2B-F048-89EA-214CE62A87AF}"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3DC71-10D9-D94D-8CBF-B6C11BC139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0C7D8-DF2B-F048-89EA-214CE62A87AF}"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3DC71-10D9-D94D-8CBF-B6C11BC139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0C7D8-DF2B-F048-89EA-214CE62A87AF}"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3DC71-10D9-D94D-8CBF-B6C11BC139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0C7D8-DF2B-F048-89EA-214CE62A87AF}"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3DC71-10D9-D94D-8CBF-B6C11BC139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0C7D8-DF2B-F048-89EA-214CE62A87AF}"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3DC71-10D9-D94D-8CBF-B6C11BC139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70C7D8-DF2B-F048-89EA-214CE62A87AF}" type="datetimeFigureOut">
              <a:rPr lang="en-US" smtClean="0"/>
              <a:pPr/>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D3DC71-10D9-D94D-8CBF-B6C11BC139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70C7D8-DF2B-F048-89EA-214CE62A87AF}" type="datetimeFigureOut">
              <a:rPr lang="en-US" smtClean="0"/>
              <a:pPr/>
              <a:t>5/1/2017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D3DC71-10D9-D94D-8CBF-B6C11BC139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70C7D8-DF2B-F048-89EA-214CE62A87AF}" type="datetimeFigureOut">
              <a:rPr lang="en-US" smtClean="0"/>
              <a:pPr/>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D3DC71-10D9-D94D-8CBF-B6C11BC139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C7D8-DF2B-F048-89EA-214CE62A87AF}" type="datetimeFigureOut">
              <a:rPr lang="en-US" smtClean="0"/>
              <a:pPr/>
              <a:t>5/1/2017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D3DC71-10D9-D94D-8CBF-B6C11BC139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0C7D8-DF2B-F048-89EA-214CE62A87AF}" type="datetimeFigureOut">
              <a:rPr lang="en-US" smtClean="0"/>
              <a:pPr/>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D3DC71-10D9-D94D-8CBF-B6C11BC139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0C7D8-DF2B-F048-89EA-214CE62A87AF}" type="datetimeFigureOut">
              <a:rPr lang="en-US" smtClean="0"/>
              <a:pPr/>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D3DC71-10D9-D94D-8CBF-B6C11BC139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0C7D8-DF2B-F048-89EA-214CE62A87AF}" type="datetimeFigureOut">
              <a:rPr lang="en-US" smtClean="0"/>
              <a:pPr/>
              <a:t>5/1/2017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3DC71-10D9-D94D-8CBF-B6C11BC139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YROQW9IDIg" TargetMode="External"/><Relationship Id="rId2" Type="http://schemas.openxmlformats.org/officeDocument/2006/relationships/hyperlink" Target="https://www.youtube.com/watch?v=4b2kdcEuWr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Atmosphere </a:t>
            </a:r>
            <a:r>
              <a:rPr lang="en-US" dirty="0" smtClean="0"/>
              <a:t>Review Warm-Up</a:t>
            </a:r>
            <a:endParaRPr lang="en-US" dirty="0"/>
          </a:p>
        </p:txBody>
      </p:sp>
      <p:sp>
        <p:nvSpPr>
          <p:cNvPr id="3" name="Content Placeholder 2"/>
          <p:cNvSpPr>
            <a:spLocks noGrp="1"/>
          </p:cNvSpPr>
          <p:nvPr>
            <p:ph idx="1"/>
          </p:nvPr>
        </p:nvSpPr>
        <p:spPr/>
        <p:txBody>
          <a:bodyPr/>
          <a:lstStyle/>
          <a:p>
            <a:r>
              <a:rPr lang="en-US" dirty="0" smtClean="0"/>
              <a:t>Write your answers in complete sentences!</a:t>
            </a:r>
          </a:p>
          <a:p>
            <a:r>
              <a:rPr lang="en-US" dirty="0" smtClean="0"/>
              <a:t>1. Explain the greenhouse effect.</a:t>
            </a:r>
          </a:p>
          <a:p>
            <a:r>
              <a:rPr lang="en-US" dirty="0" smtClean="0"/>
              <a:t>2. What are the three methods of heat transfer in the atmosphere?</a:t>
            </a:r>
          </a:p>
          <a:p>
            <a:r>
              <a:rPr lang="en-US" dirty="0" smtClean="0"/>
              <a:t>3. What is the purpose of ozone?</a:t>
            </a:r>
            <a:endParaRPr lang="en-US" dirty="0"/>
          </a:p>
        </p:txBody>
      </p:sp>
    </p:spTree>
    <p:extLst>
      <p:ext uri="{BB962C8B-B14F-4D97-AF65-F5344CB8AC3E}">
        <p14:creationId xmlns:p14="http://schemas.microsoft.com/office/powerpoint/2010/main" val="349822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455613" y="0"/>
            <a:ext cx="8229600" cy="731837"/>
          </a:xfrm>
          <a:noFill/>
        </p:spPr>
        <p:txBody>
          <a:bodyPr>
            <a:normAutofit fontScale="90000"/>
          </a:bodyPr>
          <a:lstStyle/>
          <a:p>
            <a:pPr eaLnBrk="1" hangingPunct="1"/>
            <a:r>
              <a:rPr lang="en-US" dirty="0"/>
              <a:t>Groundwater</a:t>
            </a:r>
            <a:endParaRPr lang="en-US" b="0" dirty="0"/>
          </a:p>
        </p:txBody>
      </p:sp>
      <p:sp>
        <p:nvSpPr>
          <p:cNvPr id="1235974" name="Rectangle 6"/>
          <p:cNvSpPr>
            <a:spLocks noGrp="1" noChangeArrowheads="1"/>
          </p:cNvSpPr>
          <p:nvPr>
            <p:ph type="body" idx="1"/>
          </p:nvPr>
        </p:nvSpPr>
        <p:spPr>
          <a:xfrm>
            <a:off x="1949450" y="5350662"/>
            <a:ext cx="8229600" cy="4343400"/>
          </a:xfrm>
          <a:noFill/>
        </p:spPr>
        <p:txBody>
          <a:bodyPr>
            <a:normAutofit/>
          </a:bodyPr>
          <a:lstStyle/>
          <a:p>
            <a:pPr eaLnBrk="1" hangingPunct="1">
              <a:buClr>
                <a:srgbClr val="FFFFFF"/>
              </a:buClr>
              <a:buFontTx/>
              <a:buNone/>
            </a:pPr>
            <a:endParaRPr lang="en-US" dirty="0"/>
          </a:p>
        </p:txBody>
      </p:sp>
      <p:pic>
        <p:nvPicPr>
          <p:cNvPr id="3074" name="Picture 2" descr="Image result for ground wa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731837"/>
            <a:ext cx="7088187" cy="601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346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359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a:xfrm>
            <a:off x="455613" y="684213"/>
            <a:ext cx="8229600" cy="731837"/>
          </a:xfrm>
          <a:noFill/>
        </p:spPr>
        <p:txBody>
          <a:bodyPr>
            <a:normAutofit fontScale="90000"/>
          </a:bodyPr>
          <a:lstStyle/>
          <a:p>
            <a:pPr eaLnBrk="1" hangingPunct="1"/>
            <a:r>
              <a:rPr lang="en-US" dirty="0"/>
              <a:t>Aquifers</a:t>
            </a:r>
            <a:endParaRPr lang="en-US" b="0" dirty="0"/>
          </a:p>
        </p:txBody>
      </p:sp>
      <p:sp>
        <p:nvSpPr>
          <p:cNvPr id="1240070" name="Rectangle 6"/>
          <p:cNvSpPr>
            <a:spLocks noGrp="1" noChangeArrowheads="1"/>
          </p:cNvSpPr>
          <p:nvPr>
            <p:ph type="body" idx="1"/>
          </p:nvPr>
        </p:nvSpPr>
        <p:spPr>
          <a:xfrm>
            <a:off x="428625" y="1498600"/>
            <a:ext cx="8229600" cy="4343400"/>
          </a:xfrm>
          <a:noFill/>
        </p:spPr>
        <p:txBody>
          <a:bodyPr>
            <a:normAutofit fontScale="85000" lnSpcReduction="20000"/>
          </a:bodyPr>
          <a:lstStyle/>
          <a:p>
            <a:pPr eaLnBrk="1" hangingPunct="1">
              <a:buClr>
                <a:srgbClr val="FFFFFF"/>
              </a:buClr>
            </a:pPr>
            <a:r>
              <a:rPr lang="en-US" dirty="0"/>
              <a:t>An </a:t>
            </a:r>
            <a:r>
              <a:rPr lang="en-US" b="1" u="sng" dirty="0"/>
              <a:t>aquifer</a:t>
            </a:r>
            <a:r>
              <a:rPr lang="en-US" dirty="0"/>
              <a:t> is </a:t>
            </a:r>
            <a:r>
              <a:rPr lang="en-US" dirty="0" smtClean="0"/>
              <a:t>an underground formation that </a:t>
            </a:r>
            <a:r>
              <a:rPr lang="en-US" dirty="0"/>
              <a:t>stores </a:t>
            </a:r>
            <a:r>
              <a:rPr lang="en-US" dirty="0" smtClean="0"/>
              <a:t>and allows the flow of groundwater. They </a:t>
            </a:r>
            <a:r>
              <a:rPr lang="en-US" dirty="0"/>
              <a:t>are an important water source for many cities</a:t>
            </a:r>
            <a:r>
              <a:rPr lang="en-US" dirty="0" smtClean="0"/>
              <a:t>.</a:t>
            </a:r>
          </a:p>
          <a:p>
            <a:pPr eaLnBrk="1" hangingPunct="1">
              <a:buClr>
                <a:srgbClr val="FFFFFF"/>
              </a:buClr>
            </a:pPr>
            <a:endParaRPr lang="en-US" dirty="0" smtClean="0"/>
          </a:p>
          <a:p>
            <a:pPr eaLnBrk="1" hangingPunct="1">
              <a:buClr>
                <a:srgbClr val="FFFFFF"/>
              </a:buClr>
            </a:pPr>
            <a:r>
              <a:rPr lang="en-US" dirty="0"/>
              <a:t>The </a:t>
            </a:r>
            <a:r>
              <a:rPr lang="en-US" u="sng" dirty="0"/>
              <a:t>water</a:t>
            </a:r>
            <a:r>
              <a:rPr lang="en-US" dirty="0"/>
              <a:t> </a:t>
            </a:r>
            <a:r>
              <a:rPr lang="en-US" u="sng" dirty="0"/>
              <a:t>table</a:t>
            </a:r>
            <a:r>
              <a:rPr lang="en-US" dirty="0"/>
              <a:t> forms the </a:t>
            </a:r>
            <a:r>
              <a:rPr lang="en-US" dirty="0" smtClean="0"/>
              <a:t>upper </a:t>
            </a:r>
            <a:r>
              <a:rPr lang="en-US" dirty="0"/>
              <a:t>boundary of an aquifer, and most aquifers consist of materials such as rock, sand, and gravel that have a lot of spaces where water can accumulate</a:t>
            </a:r>
            <a:r>
              <a:rPr lang="en-US" dirty="0" smtClean="0"/>
              <a:t>.</a:t>
            </a:r>
          </a:p>
          <a:p>
            <a:pPr eaLnBrk="1" hangingPunct="1">
              <a:buClr>
                <a:srgbClr val="FFFFFF"/>
              </a:buClr>
            </a:pPr>
            <a:endParaRPr lang="en-US" dirty="0" smtClean="0"/>
          </a:p>
          <a:p>
            <a:pPr eaLnBrk="1" hangingPunct="1">
              <a:buClr>
                <a:srgbClr val="FFFFFF"/>
              </a:buClr>
            </a:pPr>
            <a:r>
              <a:rPr lang="en-US" dirty="0"/>
              <a:t>Groundwater can also dissolve rock formations, filling vast caves with </a:t>
            </a:r>
            <a:r>
              <a:rPr lang="en-US" dirty="0" smtClean="0"/>
              <a:t>water and creating </a:t>
            </a:r>
            <a:r>
              <a:rPr lang="en-US" dirty="0"/>
              <a:t>underground lakes.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00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00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00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7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a:xfrm>
            <a:off x="455613" y="684213"/>
            <a:ext cx="8229600" cy="731837"/>
          </a:xfrm>
          <a:noFill/>
        </p:spPr>
        <p:txBody>
          <a:bodyPr>
            <a:normAutofit fontScale="90000"/>
          </a:bodyPr>
          <a:lstStyle/>
          <a:p>
            <a:pPr eaLnBrk="1" hangingPunct="1"/>
            <a:r>
              <a:rPr lang="en-US" dirty="0"/>
              <a:t>Aquifers</a:t>
            </a:r>
            <a:endParaRPr lang="en-US" b="0" dirty="0"/>
          </a:p>
        </p:txBody>
      </p:sp>
      <p:sp>
        <p:nvSpPr>
          <p:cNvPr id="2" name="Content Placeholder 1"/>
          <p:cNvSpPr>
            <a:spLocks noGrp="1"/>
          </p:cNvSpPr>
          <p:nvPr>
            <p:ph idx="1"/>
          </p:nvPr>
        </p:nvSpPr>
        <p:spPr/>
        <p:txBody>
          <a:bodyPr/>
          <a:lstStyle/>
          <a:p>
            <a:endParaRPr lang="en-US"/>
          </a:p>
        </p:txBody>
      </p:sp>
      <p:pic>
        <p:nvPicPr>
          <p:cNvPr id="4098" name="Picture 2" descr="Image result for aquif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1522860"/>
            <a:ext cx="5028834" cy="528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7287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a:xfrm>
            <a:off x="455613" y="684213"/>
            <a:ext cx="8229600" cy="731837"/>
          </a:xfrm>
          <a:noFill/>
        </p:spPr>
        <p:txBody>
          <a:bodyPr>
            <a:normAutofit fontScale="90000"/>
          </a:bodyPr>
          <a:lstStyle/>
          <a:p>
            <a:pPr eaLnBrk="1" hangingPunct="1"/>
            <a:r>
              <a:rPr lang="en-US"/>
              <a:t>The Recharge Zone</a:t>
            </a:r>
            <a:endParaRPr lang="en-US" b="0"/>
          </a:p>
        </p:txBody>
      </p:sp>
      <p:sp>
        <p:nvSpPr>
          <p:cNvPr id="1246214" name="Rectangle 6"/>
          <p:cNvSpPr>
            <a:spLocks noGrp="1" noChangeArrowheads="1"/>
          </p:cNvSpPr>
          <p:nvPr>
            <p:ph type="body" idx="1"/>
          </p:nvPr>
        </p:nvSpPr>
        <p:spPr>
          <a:xfrm>
            <a:off x="428625" y="1498600"/>
            <a:ext cx="8229600" cy="4343400"/>
          </a:xfrm>
          <a:noFill/>
        </p:spPr>
        <p:txBody>
          <a:bodyPr>
            <a:normAutofit fontScale="85000" lnSpcReduction="20000"/>
          </a:bodyPr>
          <a:lstStyle/>
          <a:p>
            <a:pPr eaLnBrk="1" hangingPunct="1">
              <a:buClr>
                <a:srgbClr val="FFFFFF"/>
              </a:buClr>
            </a:pPr>
            <a:r>
              <a:rPr lang="en-US" dirty="0"/>
              <a:t>To reach an </a:t>
            </a:r>
            <a:r>
              <a:rPr lang="en-US" u="sng" dirty="0"/>
              <a:t>aquifer</a:t>
            </a:r>
            <a:r>
              <a:rPr lang="en-US" dirty="0"/>
              <a:t>, surface water must travel down through permeable layers of soil and rock. Water cannot reach an aquifer from places where the aquifer is covered by impermeable materials</a:t>
            </a:r>
            <a:r>
              <a:rPr lang="en-US" dirty="0" smtClean="0"/>
              <a:t>.</a:t>
            </a:r>
          </a:p>
          <a:p>
            <a:pPr eaLnBrk="1" hangingPunct="1">
              <a:buClr>
                <a:srgbClr val="FFFFFF"/>
              </a:buClr>
            </a:pPr>
            <a:endParaRPr lang="en-US" dirty="0" smtClean="0"/>
          </a:p>
          <a:p>
            <a:pPr eaLnBrk="1" hangingPunct="1">
              <a:buClr>
                <a:srgbClr val="FFFFFF"/>
              </a:buClr>
            </a:pPr>
            <a:r>
              <a:rPr lang="en-US" dirty="0"/>
              <a:t>The </a:t>
            </a:r>
            <a:r>
              <a:rPr lang="en-US" b="1" u="sng" dirty="0"/>
              <a:t>recharge</a:t>
            </a:r>
            <a:r>
              <a:rPr lang="en-US" b="1" dirty="0">
                <a:solidFill>
                  <a:srgbClr val="FF0000"/>
                </a:solidFill>
              </a:rPr>
              <a:t> </a:t>
            </a:r>
            <a:r>
              <a:rPr lang="en-US" b="1" u="sng" dirty="0"/>
              <a:t>zone</a:t>
            </a:r>
            <a:r>
              <a:rPr lang="en-US" dirty="0"/>
              <a:t> is an area in which water travels downward to become part of an aquifer</a:t>
            </a:r>
            <a:r>
              <a:rPr lang="en-US" dirty="0" smtClean="0"/>
              <a:t>.</a:t>
            </a:r>
          </a:p>
          <a:p>
            <a:pPr eaLnBrk="1" hangingPunct="1">
              <a:buClr>
                <a:srgbClr val="FFFFFF"/>
              </a:buClr>
            </a:pPr>
            <a:r>
              <a:rPr lang="en-US" dirty="0" smtClean="0"/>
              <a:t> </a:t>
            </a:r>
            <a:endParaRPr lang="en-US" dirty="0"/>
          </a:p>
          <a:p>
            <a:pPr eaLnBrk="1" hangingPunct="1">
              <a:buClr>
                <a:srgbClr val="FFFFFF"/>
              </a:buClr>
            </a:pPr>
            <a:r>
              <a:rPr lang="en-US" dirty="0"/>
              <a:t>Recharge zones are environmentally sensitive areas because any pollution in the recharge zone can also enter the aquifer.</a:t>
            </a:r>
          </a:p>
          <a:p>
            <a:pPr eaLnBrk="1" hangingPunct="1">
              <a:buClr>
                <a:srgbClr val="FFFFFF"/>
              </a:buCl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62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62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62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62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1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455613" y="684213"/>
            <a:ext cx="8229600" cy="731837"/>
          </a:xfrm>
          <a:noFill/>
        </p:spPr>
        <p:txBody>
          <a:bodyPr>
            <a:normAutofit fontScale="90000"/>
          </a:bodyPr>
          <a:lstStyle/>
          <a:p>
            <a:pPr eaLnBrk="1" hangingPunct="1"/>
            <a:r>
              <a:rPr lang="en-US"/>
              <a:t>The Recharge Zone</a:t>
            </a:r>
          </a:p>
        </p:txBody>
      </p:sp>
      <p:pic>
        <p:nvPicPr>
          <p:cNvPr id="30723" name="Picture 8" descr="11_0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600200"/>
            <a:ext cx="7315200"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455613" y="684213"/>
            <a:ext cx="8229600" cy="731837"/>
          </a:xfrm>
          <a:noFill/>
        </p:spPr>
        <p:txBody>
          <a:bodyPr>
            <a:normAutofit fontScale="90000"/>
          </a:bodyPr>
          <a:lstStyle/>
          <a:p>
            <a:pPr eaLnBrk="1" hangingPunct="1"/>
            <a:r>
              <a:rPr lang="en-US"/>
              <a:t>Wells</a:t>
            </a:r>
            <a:endParaRPr lang="en-US" b="0"/>
          </a:p>
        </p:txBody>
      </p:sp>
      <p:sp>
        <p:nvSpPr>
          <p:cNvPr id="1250310" name="Rectangle 6"/>
          <p:cNvSpPr>
            <a:spLocks noGrp="1" noChangeArrowheads="1"/>
          </p:cNvSpPr>
          <p:nvPr>
            <p:ph type="body" idx="1"/>
          </p:nvPr>
        </p:nvSpPr>
        <p:spPr>
          <a:xfrm>
            <a:off x="428625" y="1498600"/>
            <a:ext cx="8229600" cy="4343400"/>
          </a:xfrm>
          <a:noFill/>
        </p:spPr>
        <p:txBody>
          <a:bodyPr>
            <a:normAutofit fontScale="92500" lnSpcReduction="20000"/>
          </a:bodyPr>
          <a:lstStyle/>
          <a:p>
            <a:pPr eaLnBrk="1" hangingPunct="1">
              <a:buClr>
                <a:srgbClr val="FFFFFF"/>
              </a:buClr>
            </a:pPr>
            <a:r>
              <a:rPr lang="en-US" dirty="0"/>
              <a:t>A hole that is dug or drilled to reach groundwater is called a </a:t>
            </a:r>
            <a:r>
              <a:rPr lang="en-US" u="sng" dirty="0"/>
              <a:t>well</a:t>
            </a:r>
            <a:r>
              <a:rPr lang="en-US" dirty="0" smtClean="0"/>
              <a:t>.</a:t>
            </a:r>
          </a:p>
          <a:p>
            <a:pPr eaLnBrk="1" hangingPunct="1">
              <a:buClr>
                <a:srgbClr val="FFFFFF"/>
              </a:buClr>
            </a:pPr>
            <a:r>
              <a:rPr lang="en-US" dirty="0" smtClean="0"/>
              <a:t> </a:t>
            </a:r>
            <a:endParaRPr lang="en-US" dirty="0"/>
          </a:p>
          <a:p>
            <a:pPr eaLnBrk="1" hangingPunct="1">
              <a:buClr>
                <a:srgbClr val="FFFFFF"/>
              </a:buClr>
            </a:pPr>
            <a:r>
              <a:rPr lang="en-US" dirty="0"/>
              <a:t>Humans have dug wells to reach groundwater for thousands of years</a:t>
            </a:r>
            <a:r>
              <a:rPr lang="en-US" dirty="0" smtClean="0"/>
              <a:t>.</a:t>
            </a:r>
          </a:p>
          <a:p>
            <a:pPr eaLnBrk="1" hangingPunct="1">
              <a:buClr>
                <a:srgbClr val="FFFFFF"/>
              </a:buClr>
            </a:pPr>
            <a:endParaRPr lang="en-US" dirty="0" smtClean="0"/>
          </a:p>
          <a:p>
            <a:pPr eaLnBrk="1" hangingPunct="1">
              <a:buClr>
                <a:srgbClr val="FFFFFF"/>
              </a:buClr>
            </a:pPr>
            <a:r>
              <a:rPr lang="en-US" dirty="0"/>
              <a:t>We dig wells because ground water may be a more reliable source of water than surface water and because water is </a:t>
            </a:r>
            <a:r>
              <a:rPr lang="en-US" u="sng" dirty="0"/>
              <a:t>filtered</a:t>
            </a:r>
            <a:r>
              <a:rPr lang="en-US" dirty="0">
                <a:solidFill>
                  <a:srgbClr val="FF0000"/>
                </a:solidFill>
              </a:rPr>
              <a:t> </a:t>
            </a:r>
            <a:r>
              <a:rPr lang="en-US" dirty="0"/>
              <a:t>and </a:t>
            </a:r>
            <a:r>
              <a:rPr lang="en-US" u="sng" dirty="0"/>
              <a:t>purified</a:t>
            </a:r>
            <a:r>
              <a:rPr lang="en-US" dirty="0"/>
              <a:t> as it travels underground.</a:t>
            </a:r>
          </a:p>
          <a:p>
            <a:pPr eaLnBrk="1" hangingPunct="1">
              <a:buClr>
                <a:srgbClr val="FFFFFF"/>
              </a:buCl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03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03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03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03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10"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7301" name="Rectangle 5"/>
          <p:cNvSpPr>
            <a:spLocks noGrp="1" noChangeArrowheads="1"/>
          </p:cNvSpPr>
          <p:nvPr>
            <p:ph type="title"/>
          </p:nvPr>
        </p:nvSpPr>
        <p:spPr>
          <a:noFill/>
          <a:ln/>
        </p:spPr>
        <p:txBody>
          <a:bodyPr/>
          <a:lstStyle/>
          <a:p>
            <a:r>
              <a:rPr lang="en-US"/>
              <a:t>Water Use and Management</a:t>
            </a:r>
            <a:endParaRPr lang="en-US" b="0"/>
          </a:p>
        </p:txBody>
      </p:sp>
      <p:sp>
        <p:nvSpPr>
          <p:cNvPr id="1207302" name="Rectangle 6"/>
          <p:cNvSpPr>
            <a:spLocks noGrp="1" noChangeArrowheads="1"/>
          </p:cNvSpPr>
          <p:nvPr>
            <p:ph type="body" idx="1"/>
          </p:nvPr>
        </p:nvSpPr>
        <p:spPr>
          <a:xfrm>
            <a:off x="428625" y="1498600"/>
            <a:ext cx="8229600" cy="4343400"/>
          </a:xfrm>
          <a:noFill/>
          <a:ln/>
        </p:spPr>
        <p:txBody>
          <a:bodyPr>
            <a:normAutofit fontScale="92500" lnSpcReduction="10000"/>
          </a:bodyPr>
          <a:lstStyle/>
          <a:p>
            <a:pPr>
              <a:buClr>
                <a:srgbClr val="FFFFFF"/>
              </a:buClr>
            </a:pPr>
            <a:r>
              <a:rPr lang="en-US" dirty="0"/>
              <a:t>When a water supply is </a:t>
            </a:r>
            <a:r>
              <a:rPr lang="en-US" u="sng" dirty="0"/>
              <a:t>polluted</a:t>
            </a:r>
            <a:r>
              <a:rPr lang="en-US" dirty="0"/>
              <a:t> or overused, everyone living downstream can be affected</a:t>
            </a:r>
            <a:r>
              <a:rPr lang="en-US" dirty="0" smtClean="0"/>
              <a:t>.</a:t>
            </a:r>
          </a:p>
          <a:p>
            <a:pPr>
              <a:buClr>
                <a:srgbClr val="FFFFFF"/>
              </a:buClr>
            </a:pPr>
            <a:endParaRPr lang="en-US" dirty="0" smtClean="0"/>
          </a:p>
          <a:p>
            <a:pPr>
              <a:buClr>
                <a:srgbClr val="FFFFFF"/>
              </a:buClr>
            </a:pPr>
            <a:r>
              <a:rPr lang="en-US" dirty="0"/>
              <a:t>A </a:t>
            </a:r>
            <a:r>
              <a:rPr lang="en-US" u="sng" dirty="0"/>
              <a:t>shortage</a:t>
            </a:r>
            <a:r>
              <a:rPr lang="en-US" dirty="0"/>
              <a:t> of clean, fresh water is one of the world’s most pressing environmental problems</a:t>
            </a:r>
            <a:r>
              <a:rPr lang="en-US" dirty="0" smtClean="0"/>
              <a:t>.</a:t>
            </a:r>
          </a:p>
          <a:p>
            <a:pPr>
              <a:buClr>
                <a:srgbClr val="FFFFFF"/>
              </a:buClr>
            </a:pPr>
            <a:endParaRPr lang="en-US" dirty="0" smtClean="0"/>
          </a:p>
          <a:p>
            <a:pPr>
              <a:buClr>
                <a:srgbClr val="FFFFFF"/>
              </a:buClr>
            </a:pPr>
            <a:r>
              <a:rPr lang="en-US" dirty="0"/>
              <a:t>According to the World Health Organization, more than 1 billion people lack access to a clean, reliable source of fresh water.</a:t>
            </a:r>
          </a:p>
          <a:p>
            <a:pPr>
              <a:buClr>
                <a:srgbClr val="FFFFFF"/>
              </a:buCl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730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730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73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73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302"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7301" name="Rectangle 5"/>
          <p:cNvSpPr>
            <a:spLocks noGrp="1" noChangeArrowheads="1"/>
          </p:cNvSpPr>
          <p:nvPr>
            <p:ph type="title"/>
          </p:nvPr>
        </p:nvSpPr>
        <p:spPr>
          <a:noFill/>
          <a:ln/>
        </p:spPr>
        <p:txBody>
          <a:bodyPr/>
          <a:lstStyle/>
          <a:p>
            <a:r>
              <a:rPr lang="en-US"/>
              <a:t>Water Use and Management</a:t>
            </a:r>
            <a:endParaRPr lang="en-US" b="0"/>
          </a:p>
        </p:txBody>
      </p:sp>
      <p:sp>
        <p:nvSpPr>
          <p:cNvPr id="2" name="Content Placeholder 1"/>
          <p:cNvSpPr>
            <a:spLocks noGrp="1"/>
          </p:cNvSpPr>
          <p:nvPr>
            <p:ph idx="1"/>
          </p:nvPr>
        </p:nvSpPr>
        <p:spPr/>
        <p:txBody>
          <a:bodyPr/>
          <a:lstStyle/>
          <a:p>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756" y="1290918"/>
            <a:ext cx="7606487" cy="5181600"/>
          </a:xfrm>
          <a:prstGeom prst="rect">
            <a:avLst/>
          </a:prstGeom>
        </p:spPr>
      </p:pic>
    </p:spTree>
    <p:extLst>
      <p:ext uri="{BB962C8B-B14F-4D97-AF65-F5344CB8AC3E}">
        <p14:creationId xmlns:p14="http://schemas.microsoft.com/office/powerpoint/2010/main" val="226165782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7301" name="Rectangle 5"/>
          <p:cNvSpPr>
            <a:spLocks noGrp="1" noChangeArrowheads="1"/>
          </p:cNvSpPr>
          <p:nvPr>
            <p:ph type="title"/>
          </p:nvPr>
        </p:nvSpPr>
        <p:spPr>
          <a:noFill/>
          <a:ln/>
        </p:spPr>
        <p:txBody>
          <a:bodyPr/>
          <a:lstStyle/>
          <a:p>
            <a:r>
              <a:rPr lang="en-US" dirty="0" smtClean="0"/>
              <a:t>Residential Water Use</a:t>
            </a:r>
            <a:endParaRPr lang="en-US" b="0" dirty="0"/>
          </a:p>
        </p:txBody>
      </p:sp>
      <p:sp>
        <p:nvSpPr>
          <p:cNvPr id="1207302" name="Rectangle 6"/>
          <p:cNvSpPr>
            <a:spLocks noGrp="1" noChangeArrowheads="1"/>
          </p:cNvSpPr>
          <p:nvPr>
            <p:ph type="body" idx="1"/>
          </p:nvPr>
        </p:nvSpPr>
        <p:spPr>
          <a:xfrm>
            <a:off x="428625" y="1498600"/>
            <a:ext cx="8229600" cy="4343400"/>
          </a:xfrm>
          <a:noFill/>
          <a:ln/>
        </p:spPr>
        <p:txBody>
          <a:bodyPr>
            <a:normAutofit/>
          </a:bodyPr>
          <a:lstStyle/>
          <a:p>
            <a:pPr>
              <a:buClr>
                <a:srgbClr val="FFFFFF"/>
              </a:buClr>
            </a:pPr>
            <a:r>
              <a:rPr lang="en-US" dirty="0" smtClean="0"/>
              <a:t>In the </a:t>
            </a:r>
            <a:r>
              <a:rPr lang="en-US" u="sng" dirty="0" smtClean="0"/>
              <a:t>US</a:t>
            </a:r>
            <a:r>
              <a:rPr lang="en-US" dirty="0" smtClean="0"/>
              <a:t>, the average person uses 300L (</a:t>
            </a:r>
            <a:r>
              <a:rPr lang="en-US" u="sng" dirty="0" smtClean="0"/>
              <a:t>80</a:t>
            </a:r>
            <a:r>
              <a:rPr lang="en-US" dirty="0" smtClean="0"/>
              <a:t> Gal) of water per day. </a:t>
            </a:r>
          </a:p>
          <a:p>
            <a:pPr>
              <a:buClr>
                <a:srgbClr val="FFFFFF"/>
              </a:buClr>
            </a:pPr>
            <a:r>
              <a:rPr lang="en-US" dirty="0" smtClean="0"/>
              <a:t>In </a:t>
            </a:r>
            <a:r>
              <a:rPr lang="en-US" u="sng" dirty="0" smtClean="0"/>
              <a:t>India</a:t>
            </a:r>
            <a:r>
              <a:rPr lang="en-US" dirty="0" smtClean="0"/>
              <a:t>, the average person uses 80L (</a:t>
            </a:r>
            <a:r>
              <a:rPr lang="en-US" u="sng" dirty="0" smtClean="0"/>
              <a:t>11</a:t>
            </a:r>
            <a:r>
              <a:rPr lang="en-US" dirty="0" smtClean="0"/>
              <a:t> Gal) of water per day.</a:t>
            </a:r>
            <a:endParaRPr lang="en-US" dirty="0"/>
          </a:p>
          <a:p>
            <a:pPr>
              <a:buClr>
                <a:srgbClr val="FFFFFF"/>
              </a:buClr>
            </a:pP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3108196"/>
            <a:ext cx="2402541" cy="3781180"/>
          </a:xfrm>
          <a:prstGeom prst="rect">
            <a:avLst/>
          </a:prstGeom>
        </p:spPr>
      </p:pic>
    </p:spTree>
    <p:extLst>
      <p:ext uri="{BB962C8B-B14F-4D97-AF65-F5344CB8AC3E}">
        <p14:creationId xmlns:p14="http://schemas.microsoft.com/office/powerpoint/2010/main" val="413220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73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73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730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0549" name="Rectangle 5"/>
          <p:cNvSpPr>
            <a:spLocks noGrp="1" noChangeArrowheads="1"/>
          </p:cNvSpPr>
          <p:nvPr>
            <p:ph type="title"/>
          </p:nvPr>
        </p:nvSpPr>
        <p:spPr>
          <a:noFill/>
          <a:ln/>
        </p:spPr>
        <p:txBody>
          <a:bodyPr/>
          <a:lstStyle/>
          <a:p>
            <a:r>
              <a:rPr lang="en-US"/>
              <a:t>Water Treatment</a:t>
            </a:r>
            <a:endParaRPr lang="en-US" b="0"/>
          </a:p>
        </p:txBody>
      </p:sp>
      <p:sp>
        <p:nvSpPr>
          <p:cNvPr id="1260550" name="Rectangle 6"/>
          <p:cNvSpPr>
            <a:spLocks noGrp="1" noChangeArrowheads="1"/>
          </p:cNvSpPr>
          <p:nvPr>
            <p:ph type="body" idx="1"/>
          </p:nvPr>
        </p:nvSpPr>
        <p:spPr>
          <a:xfrm>
            <a:off x="428625" y="1498600"/>
            <a:ext cx="8229600" cy="4343400"/>
          </a:xfrm>
          <a:noFill/>
          <a:ln/>
        </p:spPr>
        <p:txBody>
          <a:bodyPr>
            <a:normAutofit fontScale="92500" lnSpcReduction="20000"/>
          </a:bodyPr>
          <a:lstStyle/>
          <a:p>
            <a:pPr>
              <a:buClr>
                <a:srgbClr val="FFFFFF"/>
              </a:buClr>
            </a:pPr>
            <a:r>
              <a:rPr lang="en-US" dirty="0"/>
              <a:t>Most water must first be made potable</a:t>
            </a:r>
            <a:r>
              <a:rPr lang="en-US" dirty="0" smtClean="0"/>
              <a:t>.</a:t>
            </a:r>
          </a:p>
          <a:p>
            <a:pPr>
              <a:buClr>
                <a:srgbClr val="FFFFFF"/>
              </a:buClr>
            </a:pPr>
            <a:endParaRPr lang="en-US" dirty="0" smtClean="0"/>
          </a:p>
          <a:p>
            <a:pPr>
              <a:buClr>
                <a:srgbClr val="FFFFFF"/>
              </a:buClr>
            </a:pPr>
            <a:r>
              <a:rPr lang="en-US" b="1" u="sng" dirty="0"/>
              <a:t>Potable</a:t>
            </a:r>
            <a:r>
              <a:rPr lang="en-US" dirty="0"/>
              <a:t> means suitable for drinking</a:t>
            </a:r>
            <a:r>
              <a:rPr lang="en-US" dirty="0" smtClean="0"/>
              <a:t>.</a:t>
            </a:r>
          </a:p>
          <a:p>
            <a:pPr>
              <a:buClr>
                <a:srgbClr val="FFFFFF"/>
              </a:buClr>
            </a:pPr>
            <a:endParaRPr lang="en-US" dirty="0" smtClean="0"/>
          </a:p>
          <a:p>
            <a:pPr>
              <a:buClr>
                <a:srgbClr val="FFFFFF"/>
              </a:buClr>
            </a:pPr>
            <a:r>
              <a:rPr lang="en-US" dirty="0"/>
              <a:t>Water treatment removes elements such as mercury, arsenic, and lead, which are </a:t>
            </a:r>
            <a:r>
              <a:rPr lang="en-US" u="sng" dirty="0"/>
              <a:t>poisonous</a:t>
            </a:r>
            <a:r>
              <a:rPr lang="en-US" dirty="0"/>
              <a:t> to humans even in low concentrations</a:t>
            </a:r>
            <a:r>
              <a:rPr lang="en-US" dirty="0" smtClean="0"/>
              <a:t>.</a:t>
            </a:r>
          </a:p>
          <a:p>
            <a:pPr>
              <a:buClr>
                <a:srgbClr val="FFFFFF"/>
              </a:buClr>
            </a:pPr>
            <a:endParaRPr lang="en-US" dirty="0" smtClean="0"/>
          </a:p>
          <a:p>
            <a:pPr>
              <a:buClr>
                <a:srgbClr val="FFFFFF"/>
              </a:buClr>
            </a:pPr>
            <a:r>
              <a:rPr lang="en-US" dirty="0"/>
              <a:t>These elements are found in polluted water, but they can also occur naturally in groundwater.</a:t>
            </a:r>
          </a:p>
          <a:p>
            <a:pPr>
              <a:buClr>
                <a:srgbClr val="FFFFFF"/>
              </a:buCl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055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055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05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05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05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5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 in the Bucket</a:t>
            </a:r>
            <a:endParaRPr lang="en-US" dirty="0"/>
          </a:p>
        </p:txBody>
      </p:sp>
      <p:sp>
        <p:nvSpPr>
          <p:cNvPr id="3" name="Content Placeholder 2"/>
          <p:cNvSpPr>
            <a:spLocks noGrp="1"/>
          </p:cNvSpPr>
          <p:nvPr>
            <p:ph idx="1"/>
          </p:nvPr>
        </p:nvSpPr>
        <p:spPr/>
        <p:txBody>
          <a:bodyPr/>
          <a:lstStyle/>
          <a:p>
            <a:pPr marL="0" indent="0">
              <a:buNone/>
            </a:pPr>
            <a:r>
              <a:rPr lang="en-US" dirty="0" smtClean="0"/>
              <a:t>What do you think….</a:t>
            </a:r>
          </a:p>
          <a:p>
            <a:pPr marL="0" indent="0">
              <a:buNone/>
            </a:pPr>
            <a:endParaRPr lang="en-US" dirty="0"/>
          </a:p>
          <a:p>
            <a:pPr marL="0" indent="0">
              <a:buNone/>
            </a:pPr>
            <a:r>
              <a:rPr lang="en-US" dirty="0" smtClean="0"/>
              <a:t>How much of Earth’s water is…</a:t>
            </a:r>
          </a:p>
          <a:p>
            <a:pPr marL="0" indent="0">
              <a:buNone/>
            </a:pPr>
            <a:r>
              <a:rPr lang="en-US" dirty="0"/>
              <a:t>	</a:t>
            </a:r>
            <a:r>
              <a:rPr lang="en-US" dirty="0" smtClean="0"/>
              <a:t>			Freshwater?</a:t>
            </a:r>
          </a:p>
          <a:p>
            <a:pPr marL="0" indent="0">
              <a:buNone/>
            </a:pPr>
            <a:r>
              <a:rPr lang="en-US" dirty="0"/>
              <a:t>	</a:t>
            </a:r>
            <a:r>
              <a:rPr lang="en-US" dirty="0" smtClean="0"/>
              <a:t>		</a:t>
            </a:r>
            <a:r>
              <a:rPr lang="en-US" dirty="0"/>
              <a:t>	</a:t>
            </a:r>
            <a:r>
              <a:rPr lang="en-US" dirty="0" smtClean="0"/>
              <a:t>		Non-frozen?</a:t>
            </a:r>
          </a:p>
          <a:p>
            <a:pPr marL="0" indent="0">
              <a:buNone/>
            </a:pPr>
            <a:r>
              <a:rPr lang="en-US" dirty="0"/>
              <a:t>	</a:t>
            </a:r>
            <a:r>
              <a:rPr lang="en-US" dirty="0" smtClean="0"/>
              <a:t>							Clean and ready to use?</a:t>
            </a:r>
            <a:endParaRPr lang="en-US" dirty="0"/>
          </a:p>
        </p:txBody>
      </p:sp>
    </p:spTree>
    <p:extLst>
      <p:ext uri="{BB962C8B-B14F-4D97-AF65-F5344CB8AC3E}">
        <p14:creationId xmlns:p14="http://schemas.microsoft.com/office/powerpoint/2010/main" val="3951379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4645" name="Rectangle 5"/>
          <p:cNvSpPr>
            <a:spLocks noGrp="1" noChangeArrowheads="1"/>
          </p:cNvSpPr>
          <p:nvPr>
            <p:ph type="title"/>
          </p:nvPr>
        </p:nvSpPr>
        <p:spPr>
          <a:noFill/>
          <a:ln/>
        </p:spPr>
        <p:txBody>
          <a:bodyPr/>
          <a:lstStyle/>
          <a:p>
            <a:r>
              <a:rPr lang="en-US"/>
              <a:t>Water Treatment</a:t>
            </a:r>
            <a:endParaRPr lang="en-US" b="0"/>
          </a:p>
        </p:txBody>
      </p:sp>
      <p:sp>
        <p:nvSpPr>
          <p:cNvPr id="1264646" name="Rectangle 6"/>
          <p:cNvSpPr>
            <a:spLocks noGrp="1" noChangeArrowheads="1"/>
          </p:cNvSpPr>
          <p:nvPr>
            <p:ph type="body" idx="1"/>
          </p:nvPr>
        </p:nvSpPr>
        <p:spPr>
          <a:xfrm>
            <a:off x="428625" y="1498600"/>
            <a:ext cx="8229600" cy="4749800"/>
          </a:xfrm>
          <a:noFill/>
          <a:ln/>
        </p:spPr>
        <p:txBody>
          <a:bodyPr>
            <a:normAutofit fontScale="92500" lnSpcReduction="10000"/>
          </a:bodyPr>
          <a:lstStyle/>
          <a:p>
            <a:pPr>
              <a:buClr>
                <a:srgbClr val="FFFFFF"/>
              </a:buClr>
            </a:pPr>
            <a:r>
              <a:rPr lang="en-US" dirty="0" smtClean="0"/>
              <a:t>Pathogens </a:t>
            </a:r>
            <a:r>
              <a:rPr lang="en-US" dirty="0"/>
              <a:t>are found in water contaminated by sewage or animal feces, but can be removed with </a:t>
            </a:r>
            <a:r>
              <a:rPr lang="en-US" u="sng" dirty="0"/>
              <a:t>water</a:t>
            </a:r>
            <a:r>
              <a:rPr lang="en-US" dirty="0">
                <a:solidFill>
                  <a:srgbClr val="FF0000"/>
                </a:solidFill>
              </a:rPr>
              <a:t> </a:t>
            </a:r>
            <a:r>
              <a:rPr lang="en-US" u="sng" dirty="0"/>
              <a:t>treatment</a:t>
            </a:r>
            <a:r>
              <a:rPr lang="en-US" dirty="0" smtClean="0"/>
              <a:t>.</a:t>
            </a:r>
          </a:p>
          <a:p>
            <a:pPr>
              <a:buClr>
                <a:srgbClr val="FFFFFF"/>
              </a:buClr>
            </a:pPr>
            <a:endParaRPr lang="en-US" dirty="0" smtClean="0"/>
          </a:p>
          <a:p>
            <a:pPr>
              <a:buClr>
                <a:srgbClr val="FFFFFF"/>
              </a:buClr>
            </a:pPr>
            <a:r>
              <a:rPr lang="en-US" dirty="0"/>
              <a:t>A </a:t>
            </a:r>
            <a:r>
              <a:rPr lang="en-US" b="1" u="sng" dirty="0"/>
              <a:t>pathogen</a:t>
            </a:r>
            <a:r>
              <a:rPr lang="en-US" dirty="0"/>
              <a:t> is a virus, microorganism, or other substance that causes disease</a:t>
            </a:r>
            <a:r>
              <a:rPr lang="en-US" dirty="0" smtClean="0"/>
              <a:t>.</a:t>
            </a:r>
          </a:p>
          <a:p>
            <a:pPr>
              <a:buClr>
                <a:srgbClr val="FFFFFF"/>
              </a:buClr>
            </a:pPr>
            <a:endParaRPr lang="en-US" dirty="0" smtClean="0"/>
          </a:p>
          <a:p>
            <a:pPr>
              <a:buClr>
                <a:srgbClr val="FFFFFF"/>
              </a:buClr>
            </a:pPr>
            <a:r>
              <a:rPr lang="en-US" dirty="0"/>
              <a:t>There are several methods of treating water to make it potable. A common method includes both physical and chemical treatment.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46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46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46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46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62601" name="Picture 9" descr="11_0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 y="1386262"/>
            <a:ext cx="7696200" cy="5203065"/>
          </a:xfrm>
          <a:prstGeom prst="rect">
            <a:avLst/>
          </a:prstGeom>
          <a:noFill/>
        </p:spPr>
      </p:pic>
      <p:sp>
        <p:nvSpPr>
          <p:cNvPr id="1262602" name="Rectangle 10"/>
          <p:cNvSpPr>
            <a:spLocks noGrp="1" noChangeArrowheads="1"/>
          </p:cNvSpPr>
          <p:nvPr>
            <p:ph type="title"/>
          </p:nvPr>
        </p:nvSpPr>
        <p:spPr/>
        <p:txBody>
          <a:bodyPr/>
          <a:lstStyle/>
          <a:p>
            <a:r>
              <a:rPr lang="en-US"/>
              <a:t>Drinking-Water Treatment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65" name="Rectangle 5"/>
          <p:cNvSpPr>
            <a:spLocks noGrp="1" noChangeArrowheads="1"/>
          </p:cNvSpPr>
          <p:nvPr>
            <p:ph type="title"/>
          </p:nvPr>
        </p:nvSpPr>
        <p:spPr>
          <a:noFill/>
          <a:ln/>
        </p:spPr>
        <p:txBody>
          <a:bodyPr/>
          <a:lstStyle/>
          <a:p>
            <a:r>
              <a:rPr lang="en-US"/>
              <a:t>Industrial Water Use</a:t>
            </a:r>
            <a:endParaRPr lang="en-US" b="0"/>
          </a:p>
        </p:txBody>
      </p:sp>
      <p:sp>
        <p:nvSpPr>
          <p:cNvPr id="1269766" name="Rectangle 6"/>
          <p:cNvSpPr>
            <a:spLocks noGrp="1" noChangeArrowheads="1"/>
          </p:cNvSpPr>
          <p:nvPr>
            <p:ph type="body" idx="1"/>
          </p:nvPr>
        </p:nvSpPr>
        <p:spPr>
          <a:xfrm>
            <a:off x="428625" y="1498600"/>
            <a:ext cx="8229600" cy="4343400"/>
          </a:xfrm>
          <a:noFill/>
          <a:ln/>
        </p:spPr>
        <p:txBody>
          <a:bodyPr/>
          <a:lstStyle/>
          <a:p>
            <a:pPr>
              <a:buClr>
                <a:srgbClr val="FFFFFF"/>
              </a:buClr>
            </a:pPr>
            <a:r>
              <a:rPr lang="en-US" dirty="0"/>
              <a:t>Industry accounts for 19 percent of water used in the world. </a:t>
            </a:r>
            <a:endParaRPr lang="en-US" dirty="0" smtClean="0"/>
          </a:p>
          <a:p>
            <a:pPr>
              <a:buClr>
                <a:srgbClr val="FFFFFF"/>
              </a:buClr>
            </a:pPr>
            <a:r>
              <a:rPr lang="en-US" dirty="0" smtClean="0"/>
              <a:t>Water </a:t>
            </a:r>
            <a:r>
              <a:rPr lang="en-US" dirty="0"/>
              <a:t>is used to manufacture goods, to </a:t>
            </a:r>
            <a:r>
              <a:rPr lang="en-US" u="sng" dirty="0"/>
              <a:t>dispose</a:t>
            </a:r>
            <a:r>
              <a:rPr lang="en-US" dirty="0"/>
              <a:t> of wastes, and to generate </a:t>
            </a:r>
            <a:r>
              <a:rPr lang="en-US" u="sng" dirty="0"/>
              <a:t>power</a:t>
            </a:r>
            <a:r>
              <a:rPr lang="en-US" dirty="0"/>
              <a:t>.</a:t>
            </a:r>
          </a:p>
        </p:txBody>
      </p:sp>
      <p:pic>
        <p:nvPicPr>
          <p:cNvPr id="1269771" name="Picture 11" descr="11_0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3810000"/>
            <a:ext cx="2981325" cy="28479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6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76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76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6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5909" name="Rectangle 5"/>
          <p:cNvSpPr>
            <a:spLocks noGrp="1" noChangeArrowheads="1"/>
          </p:cNvSpPr>
          <p:nvPr>
            <p:ph type="title"/>
          </p:nvPr>
        </p:nvSpPr>
        <p:spPr>
          <a:noFill/>
          <a:ln/>
        </p:spPr>
        <p:txBody>
          <a:bodyPr/>
          <a:lstStyle/>
          <a:p>
            <a:r>
              <a:rPr lang="en-US"/>
              <a:t>Agricultural Water Use</a:t>
            </a:r>
            <a:endParaRPr lang="en-US" b="0"/>
          </a:p>
        </p:txBody>
      </p:sp>
      <p:sp>
        <p:nvSpPr>
          <p:cNvPr id="1275910" name="Rectangle 6"/>
          <p:cNvSpPr>
            <a:spLocks noGrp="1" noChangeArrowheads="1"/>
          </p:cNvSpPr>
          <p:nvPr>
            <p:ph type="body" idx="1"/>
          </p:nvPr>
        </p:nvSpPr>
        <p:spPr>
          <a:xfrm>
            <a:off x="428625" y="1498600"/>
            <a:ext cx="8229600" cy="4343400"/>
          </a:xfrm>
          <a:noFill/>
          <a:ln/>
        </p:spPr>
        <p:txBody>
          <a:bodyPr/>
          <a:lstStyle/>
          <a:p>
            <a:pPr>
              <a:buClr>
                <a:srgbClr val="FFFFFF"/>
              </a:buClr>
            </a:pPr>
            <a:r>
              <a:rPr lang="en-US" dirty="0"/>
              <a:t>Agriculture accounts for </a:t>
            </a:r>
            <a:r>
              <a:rPr lang="en-US" u="sng" dirty="0"/>
              <a:t>67</a:t>
            </a:r>
            <a:r>
              <a:rPr lang="en-US" dirty="0">
                <a:solidFill>
                  <a:srgbClr val="FF0000"/>
                </a:solidFill>
              </a:rPr>
              <a:t> </a:t>
            </a:r>
            <a:r>
              <a:rPr lang="en-US" u="sng" dirty="0"/>
              <a:t>percent</a:t>
            </a:r>
            <a:r>
              <a:rPr lang="en-US" dirty="0">
                <a:solidFill>
                  <a:srgbClr val="FF0000"/>
                </a:solidFill>
              </a:rPr>
              <a:t> </a:t>
            </a:r>
            <a:r>
              <a:rPr lang="en-US" dirty="0"/>
              <a:t>of the water used in the world. Plants require a lot of water to grow, and as much as 80 percent of the water used in agriculture </a:t>
            </a:r>
            <a:r>
              <a:rPr lang="en-US" u="sng" dirty="0"/>
              <a:t>evaporates</a:t>
            </a:r>
            <a:r>
              <a:rPr lang="en-US" dirty="0" smtClean="0"/>
              <a:t>.</a:t>
            </a:r>
          </a:p>
          <a:p>
            <a:pPr>
              <a:buClr>
                <a:srgbClr val="FFFFFF"/>
              </a:buClr>
            </a:pPr>
            <a:r>
              <a:rPr lang="en-US" dirty="0"/>
              <a:t>It can take up to 300L  (80 Gal) of water to grow </a:t>
            </a:r>
            <a:r>
              <a:rPr lang="en-US" u="sng" dirty="0"/>
              <a:t>one ear of corn</a:t>
            </a:r>
            <a:r>
              <a:rPr lang="en-US" dirty="0"/>
              <a:t>!</a:t>
            </a:r>
          </a:p>
          <a:p>
            <a:pPr>
              <a:buClr>
                <a:srgbClr val="FFFFFF"/>
              </a:buClr>
            </a:pPr>
            <a:endParaRPr lang="en-US" dirty="0"/>
          </a:p>
        </p:txBody>
      </p:sp>
      <p:pic>
        <p:nvPicPr>
          <p:cNvPr id="1275915" name="Picture 11" descr="11_0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4114800"/>
            <a:ext cx="3581400" cy="26495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59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59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59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5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910"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7957" name="Rectangle 5"/>
          <p:cNvSpPr>
            <a:spLocks noGrp="1" noChangeArrowheads="1"/>
          </p:cNvSpPr>
          <p:nvPr>
            <p:ph type="title"/>
          </p:nvPr>
        </p:nvSpPr>
        <p:spPr>
          <a:noFill/>
          <a:ln/>
        </p:spPr>
        <p:txBody>
          <a:bodyPr/>
          <a:lstStyle/>
          <a:p>
            <a:r>
              <a:rPr lang="en-US"/>
              <a:t>Irrigation</a:t>
            </a:r>
            <a:endParaRPr lang="en-US" b="0"/>
          </a:p>
        </p:txBody>
      </p:sp>
      <p:sp>
        <p:nvSpPr>
          <p:cNvPr id="1277958" name="Rectangle 6"/>
          <p:cNvSpPr>
            <a:spLocks noGrp="1" noChangeArrowheads="1"/>
          </p:cNvSpPr>
          <p:nvPr>
            <p:ph type="body" idx="1"/>
          </p:nvPr>
        </p:nvSpPr>
        <p:spPr>
          <a:xfrm>
            <a:off x="428625" y="1498600"/>
            <a:ext cx="8229600" cy="4343400"/>
          </a:xfrm>
          <a:noFill/>
          <a:ln/>
        </p:spPr>
        <p:txBody>
          <a:bodyPr>
            <a:normAutofit fontScale="85000" lnSpcReduction="20000"/>
          </a:bodyPr>
          <a:lstStyle/>
          <a:p>
            <a:pPr>
              <a:buClr>
                <a:srgbClr val="FFFFFF"/>
              </a:buClr>
            </a:pPr>
            <a:r>
              <a:rPr lang="en-US" b="1" u="sng" dirty="0"/>
              <a:t>Irrigation</a:t>
            </a:r>
            <a:r>
              <a:rPr lang="en-US" dirty="0"/>
              <a:t> is a method of providing plants with water from sources other than direct precipitation</a:t>
            </a:r>
            <a:r>
              <a:rPr lang="en-US" dirty="0" smtClean="0"/>
              <a:t>.</a:t>
            </a:r>
          </a:p>
          <a:p>
            <a:pPr>
              <a:buClr>
                <a:srgbClr val="FFFFFF"/>
              </a:buClr>
            </a:pPr>
            <a:r>
              <a:rPr lang="en-US" dirty="0" smtClean="0"/>
              <a:t> </a:t>
            </a:r>
            <a:endParaRPr lang="en-US" dirty="0"/>
          </a:p>
          <a:p>
            <a:pPr>
              <a:buClr>
                <a:srgbClr val="FFFFFF"/>
              </a:buClr>
            </a:pPr>
            <a:r>
              <a:rPr lang="en-US" dirty="0"/>
              <a:t>Many different irrigation techniques are used today. For example, some crops are irrigated by shallow, water filled ditches</a:t>
            </a:r>
            <a:r>
              <a:rPr lang="en-US" dirty="0" smtClean="0"/>
              <a:t>.</a:t>
            </a:r>
          </a:p>
          <a:p>
            <a:pPr>
              <a:buClr>
                <a:srgbClr val="FFFFFF"/>
              </a:buClr>
            </a:pPr>
            <a:r>
              <a:rPr lang="en-US" dirty="0" smtClean="0"/>
              <a:t> </a:t>
            </a:r>
            <a:endParaRPr lang="en-US" dirty="0"/>
          </a:p>
          <a:p>
            <a:pPr>
              <a:buClr>
                <a:srgbClr val="FFFFFF"/>
              </a:buClr>
            </a:pPr>
            <a:r>
              <a:rPr lang="en-US" dirty="0"/>
              <a:t>In the U.S., high-pressured overhead sprinklers are the most common form of irrigation. However, this method is inefficient because nearly half the water </a:t>
            </a:r>
            <a:r>
              <a:rPr lang="en-US" u="sng" dirty="0"/>
              <a:t>evaporates</a:t>
            </a:r>
            <a:r>
              <a:rPr lang="en-US" dirty="0"/>
              <a:t> and never reaches the plant roots.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795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795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795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795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7795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779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58"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7957" name="Rectangle 5"/>
          <p:cNvSpPr>
            <a:spLocks noGrp="1" noChangeArrowheads="1"/>
          </p:cNvSpPr>
          <p:nvPr>
            <p:ph type="title"/>
          </p:nvPr>
        </p:nvSpPr>
        <p:spPr>
          <a:noFill/>
          <a:ln/>
        </p:spPr>
        <p:txBody>
          <a:bodyPr/>
          <a:lstStyle/>
          <a:p>
            <a:r>
              <a:rPr lang="en-US"/>
              <a:t>Irrigation</a:t>
            </a:r>
            <a:endParaRPr lang="en-US" b="0"/>
          </a:p>
        </p:txBody>
      </p:sp>
      <p:sp>
        <p:nvSpPr>
          <p:cNvPr id="2" name="Content Placeholder 1"/>
          <p:cNvSpPr>
            <a:spLocks noGrp="1"/>
          </p:cNvSpPr>
          <p:nvPr>
            <p:ph idx="1"/>
          </p:nvPr>
        </p:nvSpPr>
        <p:spPr/>
        <p:txBody>
          <a:bodyPr/>
          <a:lstStyle/>
          <a:p>
            <a:endParaRPr lang="en-US"/>
          </a:p>
        </p:txBody>
      </p:sp>
      <p:pic>
        <p:nvPicPr>
          <p:cNvPr id="5122" name="Picture 2" descr="Image result for irrig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087" y="1427995"/>
            <a:ext cx="89408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5405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7957" name="Rectangle 5"/>
          <p:cNvSpPr>
            <a:spLocks noGrp="1" noChangeArrowheads="1"/>
          </p:cNvSpPr>
          <p:nvPr>
            <p:ph type="title"/>
          </p:nvPr>
        </p:nvSpPr>
        <p:spPr>
          <a:noFill/>
          <a:ln/>
        </p:spPr>
        <p:txBody>
          <a:bodyPr/>
          <a:lstStyle/>
          <a:p>
            <a:r>
              <a:rPr lang="en-US" dirty="0" smtClean="0"/>
              <a:t>Water Management</a:t>
            </a:r>
            <a:endParaRPr lang="en-US" b="0" dirty="0"/>
          </a:p>
        </p:txBody>
      </p:sp>
      <p:sp>
        <p:nvSpPr>
          <p:cNvPr id="1277958" name="Rectangle 6"/>
          <p:cNvSpPr>
            <a:spLocks noGrp="1" noChangeArrowheads="1"/>
          </p:cNvSpPr>
          <p:nvPr>
            <p:ph type="body" idx="1"/>
          </p:nvPr>
        </p:nvSpPr>
        <p:spPr>
          <a:xfrm>
            <a:off x="428625" y="1498600"/>
            <a:ext cx="8229600" cy="4343400"/>
          </a:xfrm>
          <a:noFill/>
          <a:ln/>
        </p:spPr>
        <p:txBody>
          <a:bodyPr>
            <a:normAutofit/>
          </a:bodyPr>
          <a:lstStyle/>
          <a:p>
            <a:pPr lvl="0"/>
            <a:r>
              <a:rPr lang="en-US" dirty="0"/>
              <a:t>People often live in areas where the natural distribution of surface water is </a:t>
            </a:r>
            <a:r>
              <a:rPr lang="en-US" u="sng" dirty="0"/>
              <a:t>inadequate</a:t>
            </a:r>
            <a:r>
              <a:rPr lang="en-US" dirty="0"/>
              <a:t>. </a:t>
            </a:r>
          </a:p>
          <a:p>
            <a:pPr lvl="0"/>
            <a:r>
              <a:rPr lang="en-US" dirty="0"/>
              <a:t>Water management projects have allowed people to live in various places that they otherwise could not, like the </a:t>
            </a:r>
            <a:r>
              <a:rPr lang="en-US" u="sng" dirty="0"/>
              <a:t>US Southwest </a:t>
            </a:r>
            <a:r>
              <a:rPr lang="en-US" dirty="0"/>
              <a:t>and other </a:t>
            </a:r>
            <a:r>
              <a:rPr lang="en-US" u="sng" dirty="0"/>
              <a:t>deserts</a:t>
            </a:r>
            <a:r>
              <a:rPr lang="en-US" dirty="0"/>
              <a:t>. </a:t>
            </a:r>
          </a:p>
          <a:p>
            <a:pPr>
              <a:buClr>
                <a:srgbClr val="FFFFFF"/>
              </a:buClr>
            </a:pPr>
            <a:endParaRPr lang="en-US" dirty="0"/>
          </a:p>
        </p:txBody>
      </p:sp>
    </p:spTree>
    <p:extLst>
      <p:ext uri="{BB962C8B-B14F-4D97-AF65-F5344CB8AC3E}">
        <p14:creationId xmlns:p14="http://schemas.microsoft.com/office/powerpoint/2010/main" val="2596815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79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79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58"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7957" name="Rectangle 5"/>
          <p:cNvSpPr>
            <a:spLocks noGrp="1" noChangeArrowheads="1"/>
          </p:cNvSpPr>
          <p:nvPr>
            <p:ph type="title"/>
          </p:nvPr>
        </p:nvSpPr>
        <p:spPr>
          <a:noFill/>
          <a:ln/>
        </p:spPr>
        <p:txBody>
          <a:bodyPr/>
          <a:lstStyle/>
          <a:p>
            <a:r>
              <a:rPr lang="en-US" dirty="0" smtClean="0"/>
              <a:t>Water Diversion</a:t>
            </a:r>
            <a:endParaRPr lang="en-US" b="0" dirty="0"/>
          </a:p>
        </p:txBody>
      </p:sp>
      <p:sp>
        <p:nvSpPr>
          <p:cNvPr id="1277958" name="Rectangle 6"/>
          <p:cNvSpPr>
            <a:spLocks noGrp="1" noChangeArrowheads="1"/>
          </p:cNvSpPr>
          <p:nvPr>
            <p:ph type="body" idx="1"/>
          </p:nvPr>
        </p:nvSpPr>
        <p:spPr>
          <a:xfrm>
            <a:off x="428625" y="1498600"/>
            <a:ext cx="8229600" cy="4343400"/>
          </a:xfrm>
          <a:noFill/>
          <a:ln/>
        </p:spPr>
        <p:txBody>
          <a:bodyPr>
            <a:normAutofit/>
          </a:bodyPr>
          <a:lstStyle/>
          <a:p>
            <a:pPr>
              <a:buClr>
                <a:srgbClr val="FFFFFF"/>
              </a:buClr>
            </a:pPr>
            <a:r>
              <a:rPr lang="en-US" dirty="0"/>
              <a:t>To supply dry regions with water, all or part of a </a:t>
            </a:r>
            <a:r>
              <a:rPr lang="en-US" u="sng" dirty="0"/>
              <a:t>river</a:t>
            </a:r>
            <a:r>
              <a:rPr lang="en-US" dirty="0"/>
              <a:t> can be diverted into canals that </a:t>
            </a:r>
            <a:r>
              <a:rPr lang="en-US" u="sng" dirty="0"/>
              <a:t>carry</a:t>
            </a:r>
            <a:r>
              <a:rPr lang="en-US" dirty="0"/>
              <a:t> water across great distances. </a:t>
            </a:r>
          </a:p>
          <a:p>
            <a:pPr>
              <a:buClr>
                <a:srgbClr val="FFFFFF"/>
              </a:buClr>
            </a:pPr>
            <a:endParaRPr lang="en-US" dirty="0"/>
          </a:p>
        </p:txBody>
      </p:sp>
      <p:pic>
        <p:nvPicPr>
          <p:cNvPr id="6146" name="Picture 2" descr="Image result for desert before water diver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3048000"/>
            <a:ext cx="5257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797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79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58"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4101" name="Rectangle 5"/>
          <p:cNvSpPr>
            <a:spLocks noGrp="1" noChangeArrowheads="1"/>
          </p:cNvSpPr>
          <p:nvPr>
            <p:ph type="title"/>
          </p:nvPr>
        </p:nvSpPr>
        <p:spPr>
          <a:xfrm>
            <a:off x="484573" y="-381000"/>
            <a:ext cx="8229600" cy="1143000"/>
          </a:xfrm>
          <a:noFill/>
          <a:ln/>
        </p:spPr>
        <p:txBody>
          <a:bodyPr/>
          <a:lstStyle/>
          <a:p>
            <a:r>
              <a:rPr lang="en-US" dirty="0"/>
              <a:t>Dams and Reservoirs</a:t>
            </a:r>
            <a:endParaRPr lang="en-US" b="0" dirty="0"/>
          </a:p>
        </p:txBody>
      </p:sp>
      <p:sp>
        <p:nvSpPr>
          <p:cNvPr id="1284102" name="Rectangle 6"/>
          <p:cNvSpPr>
            <a:spLocks noGrp="1" noChangeArrowheads="1"/>
          </p:cNvSpPr>
          <p:nvPr>
            <p:ph type="body" idx="1"/>
          </p:nvPr>
        </p:nvSpPr>
        <p:spPr>
          <a:xfrm>
            <a:off x="428625" y="457200"/>
            <a:ext cx="8229600" cy="4343400"/>
          </a:xfrm>
          <a:noFill/>
          <a:ln/>
        </p:spPr>
        <p:txBody>
          <a:bodyPr>
            <a:normAutofit fontScale="77500" lnSpcReduction="20000"/>
          </a:bodyPr>
          <a:lstStyle/>
          <a:p>
            <a:pPr>
              <a:buClr>
                <a:srgbClr val="FFFFFF"/>
              </a:buClr>
            </a:pPr>
            <a:r>
              <a:rPr lang="en-US" dirty="0"/>
              <a:t>A </a:t>
            </a:r>
            <a:r>
              <a:rPr lang="en-US" b="1" u="sng" dirty="0"/>
              <a:t>dam</a:t>
            </a:r>
            <a:r>
              <a:rPr lang="en-US" b="1" dirty="0"/>
              <a:t> </a:t>
            </a:r>
            <a:r>
              <a:rPr lang="en-US" dirty="0"/>
              <a:t>is a structure that is built across a river to control a river’s flow</a:t>
            </a:r>
            <a:r>
              <a:rPr lang="en-US" dirty="0" smtClean="0"/>
              <a:t>.</a:t>
            </a:r>
          </a:p>
          <a:p>
            <a:pPr>
              <a:buClr>
                <a:srgbClr val="FFFFFF"/>
              </a:buClr>
            </a:pPr>
            <a:endParaRPr lang="en-US" dirty="0" smtClean="0"/>
          </a:p>
          <a:p>
            <a:pPr>
              <a:buClr>
                <a:srgbClr val="FFFFFF"/>
              </a:buClr>
            </a:pPr>
            <a:r>
              <a:rPr lang="en-US" dirty="0"/>
              <a:t>A </a:t>
            </a:r>
            <a:r>
              <a:rPr lang="en-US" b="1" u="sng" dirty="0"/>
              <a:t>reservoir</a:t>
            </a:r>
            <a:r>
              <a:rPr lang="en-US" b="1" dirty="0"/>
              <a:t> </a:t>
            </a:r>
            <a:r>
              <a:rPr lang="en-US" dirty="0"/>
              <a:t>is an artificial body of water that usually forms behind a dam. Water from a reservoir can be used for flood control, drinking water, irrigation, recreation, and industry</a:t>
            </a:r>
            <a:r>
              <a:rPr lang="en-US" dirty="0" smtClean="0"/>
              <a:t>.</a:t>
            </a:r>
          </a:p>
          <a:p>
            <a:pPr>
              <a:buClr>
                <a:srgbClr val="FFFFFF"/>
              </a:buClr>
            </a:pPr>
            <a:endParaRPr lang="en-US" dirty="0" smtClean="0"/>
          </a:p>
          <a:p>
            <a:pPr>
              <a:buClr>
                <a:srgbClr val="FFFFFF"/>
              </a:buClr>
            </a:pPr>
            <a:r>
              <a:rPr lang="en-US" dirty="0"/>
              <a:t>Hydroelectric dams use the power of flowing water to turn a turbine that generates electrical energy. About 20 percent of the world electrical energy is generated using this method.</a:t>
            </a:r>
          </a:p>
        </p:txBody>
      </p:sp>
      <p:pic>
        <p:nvPicPr>
          <p:cNvPr id="7170" name="Picture 2" descr="Image result for tva da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1567" y="3951648"/>
            <a:ext cx="3876675" cy="2906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410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410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41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41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102"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8197" name="Rectangle 5"/>
          <p:cNvSpPr>
            <a:spLocks noGrp="1" noChangeArrowheads="1"/>
          </p:cNvSpPr>
          <p:nvPr>
            <p:ph type="title"/>
          </p:nvPr>
        </p:nvSpPr>
        <p:spPr>
          <a:noFill/>
          <a:ln/>
        </p:spPr>
        <p:txBody>
          <a:bodyPr/>
          <a:lstStyle/>
          <a:p>
            <a:r>
              <a:rPr lang="en-US"/>
              <a:t>Water Conservation</a:t>
            </a:r>
            <a:endParaRPr lang="en-US" b="0"/>
          </a:p>
        </p:txBody>
      </p:sp>
      <p:sp>
        <p:nvSpPr>
          <p:cNvPr id="1288198" name="Rectangle 6"/>
          <p:cNvSpPr>
            <a:spLocks noGrp="1" noChangeArrowheads="1"/>
          </p:cNvSpPr>
          <p:nvPr>
            <p:ph type="body" idx="1"/>
          </p:nvPr>
        </p:nvSpPr>
        <p:spPr>
          <a:xfrm>
            <a:off x="428625" y="1498600"/>
            <a:ext cx="8229600" cy="4343400"/>
          </a:xfrm>
          <a:noFill/>
          <a:ln/>
        </p:spPr>
        <p:txBody>
          <a:bodyPr>
            <a:normAutofit fontScale="92500" lnSpcReduction="20000"/>
          </a:bodyPr>
          <a:lstStyle/>
          <a:p>
            <a:pPr>
              <a:buClr>
                <a:srgbClr val="FFFFFF"/>
              </a:buClr>
            </a:pPr>
            <a:r>
              <a:rPr lang="en-US" dirty="0"/>
              <a:t>As water sources become </a:t>
            </a:r>
            <a:r>
              <a:rPr lang="en-US" u="sng" dirty="0"/>
              <a:t>depleted</a:t>
            </a:r>
            <a:r>
              <a:rPr lang="en-US" dirty="0"/>
              <a:t>, water becomes more expensive</a:t>
            </a:r>
            <a:r>
              <a:rPr lang="en-US" dirty="0" smtClean="0"/>
              <a:t>.</a:t>
            </a:r>
          </a:p>
          <a:p>
            <a:pPr>
              <a:buClr>
                <a:srgbClr val="FFFFFF"/>
              </a:buClr>
            </a:pPr>
            <a:endParaRPr lang="en-US" dirty="0" smtClean="0"/>
          </a:p>
          <a:p>
            <a:pPr>
              <a:buClr>
                <a:srgbClr val="FFFFFF"/>
              </a:buClr>
            </a:pPr>
            <a:r>
              <a:rPr lang="en-US" dirty="0"/>
              <a:t>This is because wells must be dug deeper, water must be piped greater distances, and polluted water must be cleaned up before it can be used</a:t>
            </a:r>
            <a:r>
              <a:rPr lang="en-US" dirty="0" smtClean="0"/>
              <a:t>.</a:t>
            </a:r>
          </a:p>
          <a:p>
            <a:pPr>
              <a:buClr>
                <a:srgbClr val="FFFFFF"/>
              </a:buClr>
            </a:pPr>
            <a:endParaRPr lang="en-US" dirty="0" smtClean="0"/>
          </a:p>
          <a:p>
            <a:pPr>
              <a:buClr>
                <a:srgbClr val="FFFFFF"/>
              </a:buClr>
            </a:pPr>
            <a:r>
              <a:rPr lang="en-US" u="sng" dirty="0"/>
              <a:t>Water</a:t>
            </a:r>
            <a:r>
              <a:rPr lang="en-US" dirty="0">
                <a:solidFill>
                  <a:srgbClr val="FF0000"/>
                </a:solidFill>
              </a:rPr>
              <a:t> </a:t>
            </a:r>
            <a:r>
              <a:rPr lang="en-US" u="sng" dirty="0" smtClean="0"/>
              <a:t>conservation</a:t>
            </a:r>
            <a:r>
              <a:rPr lang="en-US" dirty="0" smtClean="0">
                <a:solidFill>
                  <a:srgbClr val="FF0000"/>
                </a:solidFill>
              </a:rPr>
              <a:t> </a:t>
            </a:r>
            <a:r>
              <a:rPr lang="en-US" dirty="0"/>
              <a:t>is one way that we can help ensure that everyone will have enough water at a reasonable price.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819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819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81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81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198"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Mini-Movie Marathon Time!</a:t>
            </a:r>
            <a:endParaRPr lang="en-US" dirty="0"/>
          </a:p>
        </p:txBody>
      </p:sp>
      <p:sp>
        <p:nvSpPr>
          <p:cNvPr id="3" name="Content Placeholder 2"/>
          <p:cNvSpPr>
            <a:spLocks noGrp="1"/>
          </p:cNvSpPr>
          <p:nvPr>
            <p:ph idx="1"/>
          </p:nvPr>
        </p:nvSpPr>
        <p:spPr>
          <a:xfrm>
            <a:off x="0" y="1621971"/>
            <a:ext cx="8991600" cy="4525963"/>
          </a:xfrm>
        </p:spPr>
        <p:txBody>
          <a:bodyPr/>
          <a:lstStyle/>
          <a:p>
            <a:pPr marL="0" indent="0">
              <a:buNone/>
            </a:pPr>
            <a:r>
              <a:rPr lang="en-US" dirty="0">
                <a:hlinkClick r:id="rId2"/>
              </a:rPr>
              <a:t>https://</a:t>
            </a:r>
            <a:r>
              <a:rPr lang="en-US" dirty="0" smtClean="0">
                <a:hlinkClick r:id="rId2"/>
              </a:rPr>
              <a:t>www.youtube.com/watch?v=4b2kdcEuWr4</a:t>
            </a:r>
            <a:endParaRPr lang="en-US" dirty="0" smtClean="0"/>
          </a:p>
          <a:p>
            <a:pPr marL="0" indent="0">
              <a:buNone/>
            </a:pPr>
            <a:endParaRPr lang="en-US" dirty="0"/>
          </a:p>
          <a:p>
            <a:pPr marL="0" indent="0">
              <a:buNone/>
            </a:pPr>
            <a:r>
              <a:rPr lang="en-US" dirty="0">
                <a:hlinkClick r:id="rId3"/>
              </a:rPr>
              <a:t>https://</a:t>
            </a:r>
            <a:r>
              <a:rPr lang="en-US" dirty="0" smtClean="0">
                <a:hlinkClick r:id="rId3"/>
              </a:rPr>
              <a:t>www.youtube.com/watch?v=UYROQW9IDIg</a:t>
            </a: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63742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1818" name="Rectangle 10"/>
          <p:cNvSpPr>
            <a:spLocks noGrp="1" noChangeArrowheads="1"/>
          </p:cNvSpPr>
          <p:nvPr>
            <p:ph type="title"/>
          </p:nvPr>
        </p:nvSpPr>
        <p:spPr>
          <a:xfrm>
            <a:off x="457200" y="76200"/>
            <a:ext cx="8229600" cy="1143000"/>
          </a:xfrm>
        </p:spPr>
        <p:txBody>
          <a:bodyPr/>
          <a:lstStyle/>
          <a:p>
            <a:r>
              <a:rPr lang="en-US" dirty="0"/>
              <a:t>Water Conservation at Home</a:t>
            </a:r>
          </a:p>
        </p:txBody>
      </p:sp>
      <p:sp>
        <p:nvSpPr>
          <p:cNvPr id="2" name="TextBox 1"/>
          <p:cNvSpPr txBox="1"/>
          <p:nvPr/>
        </p:nvSpPr>
        <p:spPr>
          <a:xfrm>
            <a:off x="76200" y="1066800"/>
            <a:ext cx="9067800" cy="5539978"/>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t>Take shorter </a:t>
            </a:r>
            <a:r>
              <a:rPr lang="en-US" sz="2800" u="sng" dirty="0"/>
              <a:t>showers</a:t>
            </a:r>
            <a:r>
              <a:rPr lang="en-US" sz="2800" dirty="0"/>
              <a:t>, and avoid taking full baths.</a:t>
            </a:r>
          </a:p>
          <a:p>
            <a:pPr marL="285750" lvl="0" indent="-285750">
              <a:buFont typeface="Arial" panose="020B0604020202020204" pitchFamily="34" charset="0"/>
              <a:buChar char="•"/>
            </a:pPr>
            <a:r>
              <a:rPr lang="en-US" sz="2800" dirty="0"/>
              <a:t>Install low-flow shower heads. </a:t>
            </a:r>
          </a:p>
          <a:p>
            <a:pPr marL="285750" lvl="0" indent="-285750">
              <a:buFont typeface="Arial" panose="020B0604020202020204" pitchFamily="34" charset="0"/>
              <a:buChar char="•"/>
            </a:pPr>
            <a:r>
              <a:rPr lang="en-US" sz="2800" dirty="0" smtClean="0"/>
              <a:t>Install </a:t>
            </a:r>
            <a:r>
              <a:rPr lang="en-US" sz="2800" dirty="0"/>
              <a:t>low-flow aerators in your water </a:t>
            </a:r>
            <a:r>
              <a:rPr lang="en-US" sz="2800" u="sng" dirty="0"/>
              <a:t>faucets</a:t>
            </a:r>
            <a:r>
              <a:rPr lang="en-US" sz="2800" dirty="0"/>
              <a:t> at home.</a:t>
            </a:r>
          </a:p>
          <a:p>
            <a:pPr marL="285750" lvl="0" indent="-285750">
              <a:buFont typeface="Arial" panose="020B0604020202020204" pitchFamily="34" charset="0"/>
              <a:buChar char="•"/>
            </a:pPr>
            <a:r>
              <a:rPr lang="en-US" sz="2800" dirty="0"/>
              <a:t>Purchase a low-flow toilet, install a water-saving device in your toilet, or place a water-filled </a:t>
            </a:r>
            <a:r>
              <a:rPr lang="en-US" sz="2800" u="sng" dirty="0"/>
              <a:t>bottle</a:t>
            </a:r>
            <a:r>
              <a:rPr lang="en-US" sz="2800" dirty="0"/>
              <a:t> in your toilet tank to reduce the water used for each flush.</a:t>
            </a:r>
          </a:p>
          <a:p>
            <a:pPr marL="285750" lvl="0" indent="-285750">
              <a:buFont typeface="Arial" panose="020B0604020202020204" pitchFamily="34" charset="0"/>
              <a:buChar char="•"/>
            </a:pPr>
            <a:r>
              <a:rPr lang="en-US" sz="2800" dirty="0"/>
              <a:t>Do not let the water run while brushing your </a:t>
            </a:r>
            <a:r>
              <a:rPr lang="en-US" sz="2800" u="sng" dirty="0"/>
              <a:t>teeth</a:t>
            </a:r>
            <a:r>
              <a:rPr lang="en-US" sz="2800" dirty="0"/>
              <a:t>.</a:t>
            </a:r>
          </a:p>
          <a:p>
            <a:pPr marL="285750" lvl="0" indent="-285750">
              <a:buFont typeface="Arial" panose="020B0604020202020204" pitchFamily="34" charset="0"/>
              <a:buChar char="•"/>
            </a:pPr>
            <a:r>
              <a:rPr lang="en-US" sz="2800" dirty="0"/>
              <a:t>Fill up the </a:t>
            </a:r>
            <a:r>
              <a:rPr lang="en-US" sz="2800" u="sng" dirty="0"/>
              <a:t>sink</a:t>
            </a:r>
            <a:r>
              <a:rPr lang="en-US" sz="2800" dirty="0"/>
              <a:t> rather than letting the water run when you are shaving, washing your face, or washing dishes.</a:t>
            </a:r>
          </a:p>
          <a:p>
            <a:pPr marL="285750" lvl="0" indent="-285750">
              <a:buFont typeface="Arial" panose="020B0604020202020204" pitchFamily="34" charset="0"/>
              <a:buChar char="•"/>
            </a:pPr>
            <a:r>
              <a:rPr lang="en-US" sz="2800" dirty="0"/>
              <a:t>Wash only </a:t>
            </a:r>
            <a:r>
              <a:rPr lang="en-US" sz="2800" u="sng" dirty="0"/>
              <a:t>full</a:t>
            </a:r>
            <a:r>
              <a:rPr lang="en-US" sz="2800" dirty="0"/>
              <a:t> loads in the dishwasher and washing machines. </a:t>
            </a:r>
          </a:p>
          <a:p>
            <a:pPr marL="285750" lvl="0" indent="-285750">
              <a:buFont typeface="Arial" panose="020B0604020202020204" pitchFamily="34" charset="0"/>
              <a:buChar char="•"/>
            </a:pPr>
            <a:r>
              <a:rPr lang="en-US" sz="2800" dirty="0"/>
              <a:t>Water your lawn </a:t>
            </a:r>
            <a:r>
              <a:rPr lang="en-US" sz="2800" u="sng" dirty="0"/>
              <a:t>sparingly</a:t>
            </a:r>
            <a:r>
              <a:rPr lang="en-US" sz="2800" dirty="0"/>
              <a:t>. </a:t>
            </a:r>
          </a:p>
          <a:p>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8437" name="Rectangle 5"/>
          <p:cNvSpPr>
            <a:spLocks noGrp="1" noChangeArrowheads="1"/>
          </p:cNvSpPr>
          <p:nvPr>
            <p:ph type="title"/>
          </p:nvPr>
        </p:nvSpPr>
        <p:spPr>
          <a:noFill/>
          <a:ln/>
        </p:spPr>
        <p:txBody>
          <a:bodyPr/>
          <a:lstStyle/>
          <a:p>
            <a:r>
              <a:rPr lang="en-US"/>
              <a:t>Desalination</a:t>
            </a:r>
            <a:endParaRPr lang="en-US" b="0"/>
          </a:p>
        </p:txBody>
      </p:sp>
      <p:sp>
        <p:nvSpPr>
          <p:cNvPr id="1298438" name="Rectangle 6"/>
          <p:cNvSpPr>
            <a:spLocks noGrp="1" noChangeArrowheads="1"/>
          </p:cNvSpPr>
          <p:nvPr>
            <p:ph type="body" idx="1"/>
          </p:nvPr>
        </p:nvSpPr>
        <p:spPr>
          <a:xfrm>
            <a:off x="428625" y="1498600"/>
            <a:ext cx="8229600" cy="5130800"/>
          </a:xfrm>
          <a:noFill/>
          <a:ln/>
        </p:spPr>
        <p:txBody>
          <a:bodyPr>
            <a:normAutofit fontScale="85000" lnSpcReduction="10000"/>
          </a:bodyPr>
          <a:lstStyle/>
          <a:p>
            <a:pPr>
              <a:buClr>
                <a:srgbClr val="FFFFFF"/>
              </a:buClr>
            </a:pPr>
            <a:r>
              <a:rPr lang="en-US" b="1" u="sng" dirty="0"/>
              <a:t>Desalination</a:t>
            </a:r>
            <a:r>
              <a:rPr lang="en-US" b="1" dirty="0"/>
              <a:t> </a:t>
            </a:r>
            <a:r>
              <a:rPr lang="en-US" dirty="0"/>
              <a:t>is the process of removing salt from ocean water</a:t>
            </a:r>
            <a:r>
              <a:rPr lang="en-US" dirty="0" smtClean="0"/>
              <a:t>.</a:t>
            </a:r>
          </a:p>
          <a:p>
            <a:pPr>
              <a:buClr>
                <a:srgbClr val="FFFFFF"/>
              </a:buClr>
            </a:pPr>
            <a:endParaRPr lang="en-US" dirty="0" smtClean="0"/>
          </a:p>
          <a:p>
            <a:pPr>
              <a:buClr>
                <a:srgbClr val="FFFFFF"/>
              </a:buClr>
            </a:pPr>
            <a:r>
              <a:rPr lang="en-US" dirty="0"/>
              <a:t>Some countries in drier parts of the world, such as the Middle East, have built desalination plants to provide fresh water. </a:t>
            </a:r>
            <a:endParaRPr lang="en-US" dirty="0" smtClean="0"/>
          </a:p>
          <a:p>
            <a:pPr>
              <a:buClr>
                <a:srgbClr val="FFFFFF"/>
              </a:buClr>
            </a:pPr>
            <a:endParaRPr lang="en-US" dirty="0"/>
          </a:p>
          <a:p>
            <a:pPr>
              <a:buClr>
                <a:srgbClr val="FFFFFF"/>
              </a:buClr>
            </a:pPr>
            <a:r>
              <a:rPr lang="en-US" dirty="0" smtClean="0"/>
              <a:t>Most </a:t>
            </a:r>
            <a:r>
              <a:rPr lang="en-US" dirty="0"/>
              <a:t>desalination plants heat salt water and collect the fresh water that evaporates</a:t>
            </a:r>
            <a:r>
              <a:rPr lang="en-US" dirty="0" smtClean="0"/>
              <a:t>.</a:t>
            </a:r>
          </a:p>
          <a:p>
            <a:pPr>
              <a:buClr>
                <a:srgbClr val="FFFFFF"/>
              </a:buClr>
            </a:pPr>
            <a:endParaRPr lang="en-US" dirty="0" smtClean="0"/>
          </a:p>
          <a:p>
            <a:pPr>
              <a:buClr>
                <a:srgbClr val="FFFFFF"/>
              </a:buClr>
            </a:pPr>
            <a:r>
              <a:rPr lang="en-US" dirty="0"/>
              <a:t>Because desalination consumes a lot of </a:t>
            </a:r>
            <a:r>
              <a:rPr lang="en-US" u="sng" dirty="0"/>
              <a:t>energy</a:t>
            </a:r>
            <a:r>
              <a:rPr lang="en-US" dirty="0"/>
              <a:t>, the process is too </a:t>
            </a:r>
            <a:r>
              <a:rPr lang="en-US" u="sng" dirty="0"/>
              <a:t>expensive</a:t>
            </a:r>
            <a:r>
              <a:rPr lang="en-US" dirty="0">
                <a:solidFill>
                  <a:srgbClr val="FF0000"/>
                </a:solidFill>
              </a:rPr>
              <a:t> </a:t>
            </a:r>
            <a:r>
              <a:rPr lang="en-US" dirty="0"/>
              <a:t>for many nations to consider.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843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843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84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843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84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438"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8437" name="Rectangle 5"/>
          <p:cNvSpPr>
            <a:spLocks noGrp="1" noChangeArrowheads="1"/>
          </p:cNvSpPr>
          <p:nvPr>
            <p:ph type="title"/>
          </p:nvPr>
        </p:nvSpPr>
        <p:spPr>
          <a:noFill/>
          <a:ln/>
        </p:spPr>
        <p:txBody>
          <a:bodyPr/>
          <a:lstStyle/>
          <a:p>
            <a:r>
              <a:rPr lang="en-US"/>
              <a:t>Desalination</a:t>
            </a:r>
            <a:endParaRPr lang="en-US" b="0"/>
          </a:p>
        </p:txBody>
      </p:sp>
      <p:pic>
        <p:nvPicPr>
          <p:cNvPr id="8194" name="Picture 2" descr="Image result for desalin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65" y="1828800"/>
            <a:ext cx="9021669"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3733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9349" name="Rectangle 5"/>
          <p:cNvSpPr>
            <a:spLocks noGrp="1" noChangeArrowheads="1"/>
          </p:cNvSpPr>
          <p:nvPr>
            <p:ph type="title"/>
          </p:nvPr>
        </p:nvSpPr>
        <p:spPr>
          <a:noFill/>
          <a:ln/>
        </p:spPr>
        <p:txBody>
          <a:bodyPr/>
          <a:lstStyle/>
          <a:p>
            <a:r>
              <a:rPr lang="en-US"/>
              <a:t>Water Pollution</a:t>
            </a:r>
            <a:endParaRPr lang="en-US" b="0"/>
          </a:p>
        </p:txBody>
      </p:sp>
      <p:sp>
        <p:nvSpPr>
          <p:cNvPr id="1209350" name="Rectangle 6"/>
          <p:cNvSpPr>
            <a:spLocks noGrp="1" noChangeArrowheads="1"/>
          </p:cNvSpPr>
          <p:nvPr>
            <p:ph type="body" idx="1"/>
          </p:nvPr>
        </p:nvSpPr>
        <p:spPr>
          <a:xfrm>
            <a:off x="428625" y="1498600"/>
            <a:ext cx="8229600" cy="4343400"/>
          </a:xfrm>
          <a:noFill/>
          <a:ln/>
        </p:spPr>
        <p:txBody>
          <a:bodyPr>
            <a:normAutofit fontScale="85000" lnSpcReduction="20000"/>
          </a:bodyPr>
          <a:lstStyle/>
          <a:p>
            <a:pPr>
              <a:buClr>
                <a:srgbClr val="FFFFFF"/>
              </a:buClr>
            </a:pPr>
            <a:r>
              <a:rPr lang="en-US" b="1" u="sng" dirty="0"/>
              <a:t>Water</a:t>
            </a:r>
            <a:r>
              <a:rPr lang="en-US" b="1" dirty="0"/>
              <a:t> </a:t>
            </a:r>
            <a:r>
              <a:rPr lang="en-US" b="1" u="sng" dirty="0"/>
              <a:t>pollution</a:t>
            </a:r>
            <a:r>
              <a:rPr lang="en-US" b="1" dirty="0"/>
              <a:t> </a:t>
            </a:r>
            <a:r>
              <a:rPr lang="en-US" dirty="0"/>
              <a:t>is the introduction into water of waste matter or chemicals that are harmful to organisms living in the water or to those that drink or are exposed to the water</a:t>
            </a:r>
            <a:r>
              <a:rPr lang="en-US" dirty="0" smtClean="0"/>
              <a:t>.</a:t>
            </a:r>
          </a:p>
          <a:p>
            <a:pPr>
              <a:buClr>
                <a:srgbClr val="FFFFFF"/>
              </a:buClr>
            </a:pPr>
            <a:endParaRPr lang="en-US" dirty="0" smtClean="0"/>
          </a:p>
          <a:p>
            <a:pPr>
              <a:buClr>
                <a:srgbClr val="FFFFFF"/>
              </a:buClr>
            </a:pPr>
            <a:r>
              <a:rPr lang="en-US" dirty="0"/>
              <a:t>Almost all of the ways that we use water contribute to water pollution</a:t>
            </a:r>
            <a:r>
              <a:rPr lang="en-US" dirty="0" smtClean="0"/>
              <a:t>.</a:t>
            </a:r>
          </a:p>
          <a:p>
            <a:pPr>
              <a:buClr>
                <a:srgbClr val="FFFFFF"/>
              </a:buClr>
            </a:pPr>
            <a:endParaRPr lang="en-US" dirty="0" smtClean="0"/>
          </a:p>
          <a:p>
            <a:pPr>
              <a:buClr>
                <a:srgbClr val="FFFFFF"/>
              </a:buClr>
            </a:pPr>
            <a:r>
              <a:rPr lang="en-US" dirty="0"/>
              <a:t>However, the two underlying causes of water pollution are </a:t>
            </a:r>
            <a:r>
              <a:rPr lang="en-US" u="sng" dirty="0"/>
              <a:t>industrialization</a:t>
            </a:r>
            <a:r>
              <a:rPr lang="en-US" dirty="0"/>
              <a:t> and rapid human population growth.</a:t>
            </a:r>
          </a:p>
          <a:p>
            <a:pPr>
              <a:buClr>
                <a:srgbClr val="FFFFFF"/>
              </a:buCl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935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935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93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93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350"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8677" name="Rectangle 5"/>
          <p:cNvSpPr>
            <a:spLocks noGrp="1" noChangeArrowheads="1"/>
          </p:cNvSpPr>
          <p:nvPr>
            <p:ph type="title"/>
          </p:nvPr>
        </p:nvSpPr>
        <p:spPr>
          <a:noFill/>
          <a:ln/>
        </p:spPr>
        <p:txBody>
          <a:bodyPr/>
          <a:lstStyle/>
          <a:p>
            <a:r>
              <a:rPr lang="en-US"/>
              <a:t>Point-Source Pollution</a:t>
            </a:r>
            <a:endParaRPr lang="en-US" b="0"/>
          </a:p>
        </p:txBody>
      </p:sp>
      <p:sp>
        <p:nvSpPr>
          <p:cNvPr id="1308678" name="Rectangle 6"/>
          <p:cNvSpPr>
            <a:spLocks noGrp="1" noChangeArrowheads="1"/>
          </p:cNvSpPr>
          <p:nvPr>
            <p:ph type="body" idx="1"/>
          </p:nvPr>
        </p:nvSpPr>
        <p:spPr>
          <a:xfrm>
            <a:off x="428625" y="1498600"/>
            <a:ext cx="8229600" cy="4343400"/>
          </a:xfrm>
          <a:noFill/>
          <a:ln/>
        </p:spPr>
        <p:txBody>
          <a:bodyPr>
            <a:normAutofit/>
          </a:bodyPr>
          <a:lstStyle/>
          <a:p>
            <a:pPr>
              <a:buClr>
                <a:srgbClr val="FFFFFF"/>
              </a:buClr>
            </a:pPr>
            <a:r>
              <a:rPr lang="en-US" dirty="0"/>
              <a:t>When you think of water pollution, you probably think of a single source, such as a factory, a wastewater treatment plant, or a leaking oil tanker. These are all examples of point-source pollution</a:t>
            </a:r>
            <a:r>
              <a:rPr lang="en-US" dirty="0" smtClean="0"/>
              <a:t>.</a:t>
            </a:r>
          </a:p>
          <a:p>
            <a:pPr>
              <a:buClr>
                <a:srgbClr val="FFFFFF"/>
              </a:buClr>
            </a:pPr>
            <a:endParaRPr lang="en-US" dirty="0" smtClean="0"/>
          </a:p>
          <a:p>
            <a:pPr>
              <a:buClr>
                <a:srgbClr val="FFFFFF"/>
              </a:buClr>
            </a:pPr>
            <a:r>
              <a:rPr lang="en-US" u="sng" dirty="0"/>
              <a:t>Point-source</a:t>
            </a:r>
            <a:r>
              <a:rPr lang="en-US" b="1" dirty="0">
                <a:solidFill>
                  <a:srgbClr val="FF0000"/>
                </a:solidFill>
              </a:rPr>
              <a:t> </a:t>
            </a:r>
            <a:r>
              <a:rPr lang="en-US" u="sng" dirty="0"/>
              <a:t>pollution</a:t>
            </a:r>
            <a:r>
              <a:rPr lang="en-US" dirty="0"/>
              <a:t> is pollution that comes from a specific site</a:t>
            </a:r>
            <a:r>
              <a:rPr lang="en-US" dirty="0" smtClean="0"/>
              <a:t>.</a:t>
            </a:r>
          </a:p>
          <a:p>
            <a:pPr>
              <a:buClr>
                <a:srgbClr val="FFFFFF"/>
              </a:buCl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867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867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86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8"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8677" name="Rectangle 5"/>
          <p:cNvSpPr>
            <a:spLocks noGrp="1" noChangeArrowheads="1"/>
          </p:cNvSpPr>
          <p:nvPr>
            <p:ph type="title"/>
          </p:nvPr>
        </p:nvSpPr>
        <p:spPr>
          <a:xfrm>
            <a:off x="457200" y="-381000"/>
            <a:ext cx="8229600" cy="1143000"/>
          </a:xfrm>
          <a:noFill/>
          <a:ln/>
        </p:spPr>
        <p:txBody>
          <a:bodyPr/>
          <a:lstStyle/>
          <a:p>
            <a:r>
              <a:rPr lang="en-US" dirty="0"/>
              <a:t>Point-Source Pollution</a:t>
            </a:r>
            <a:endParaRPr lang="en-US" b="0" dirty="0"/>
          </a:p>
        </p:txBody>
      </p:sp>
      <p:pic>
        <p:nvPicPr>
          <p:cNvPr id="9222" name="Picture 6" descr="Image result for point source pollu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250" y="571000"/>
            <a:ext cx="4495800" cy="277475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point source polluti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565082"/>
            <a:ext cx="2769273" cy="278067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Image result for point source polluti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52242" y="3505201"/>
            <a:ext cx="3329808" cy="3191888"/>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Image result for point source polluti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3505200"/>
            <a:ext cx="4800600" cy="319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36612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8677" name="Rectangle 5"/>
          <p:cNvSpPr>
            <a:spLocks noGrp="1" noChangeArrowheads="1"/>
          </p:cNvSpPr>
          <p:nvPr>
            <p:ph type="title"/>
          </p:nvPr>
        </p:nvSpPr>
        <p:spPr>
          <a:noFill/>
          <a:ln/>
        </p:spPr>
        <p:txBody>
          <a:bodyPr/>
          <a:lstStyle/>
          <a:p>
            <a:r>
              <a:rPr lang="en-US" dirty="0" smtClean="0"/>
              <a:t>Nonpoint-Source </a:t>
            </a:r>
            <a:r>
              <a:rPr lang="en-US" dirty="0"/>
              <a:t>Pollution</a:t>
            </a:r>
            <a:endParaRPr lang="en-US" b="0" dirty="0"/>
          </a:p>
        </p:txBody>
      </p:sp>
      <p:sp>
        <p:nvSpPr>
          <p:cNvPr id="1308678" name="Rectangle 6"/>
          <p:cNvSpPr>
            <a:spLocks noGrp="1" noChangeArrowheads="1"/>
          </p:cNvSpPr>
          <p:nvPr>
            <p:ph type="body" idx="1"/>
          </p:nvPr>
        </p:nvSpPr>
        <p:spPr>
          <a:xfrm>
            <a:off x="428625" y="1498600"/>
            <a:ext cx="8229600" cy="4343400"/>
          </a:xfrm>
          <a:noFill/>
          <a:ln/>
        </p:spPr>
        <p:txBody>
          <a:bodyPr>
            <a:normAutofit/>
          </a:bodyPr>
          <a:lstStyle/>
          <a:p>
            <a:pPr>
              <a:buClr>
                <a:srgbClr val="FFFFFF"/>
              </a:buClr>
            </a:pPr>
            <a:r>
              <a:rPr lang="en-US" u="sng" dirty="0" smtClean="0"/>
              <a:t>Nonpoint</a:t>
            </a:r>
            <a:r>
              <a:rPr lang="en-US" b="1" dirty="0" smtClean="0">
                <a:solidFill>
                  <a:srgbClr val="FF0000"/>
                </a:solidFill>
              </a:rPr>
              <a:t> </a:t>
            </a:r>
            <a:r>
              <a:rPr lang="en-US" u="sng" dirty="0" smtClean="0"/>
              <a:t>source</a:t>
            </a:r>
            <a:r>
              <a:rPr lang="en-US" b="1" dirty="0" smtClean="0">
                <a:solidFill>
                  <a:srgbClr val="FF0000"/>
                </a:solidFill>
              </a:rPr>
              <a:t> </a:t>
            </a:r>
            <a:r>
              <a:rPr lang="en-US" u="sng" dirty="0" smtClean="0"/>
              <a:t>pollution</a:t>
            </a:r>
            <a:r>
              <a:rPr lang="en-US" b="1" dirty="0" smtClean="0">
                <a:solidFill>
                  <a:srgbClr val="FF0000"/>
                </a:solidFill>
              </a:rPr>
              <a:t> </a:t>
            </a:r>
            <a:r>
              <a:rPr lang="en-US" dirty="0" smtClean="0"/>
              <a:t>is pollution that comes from many sources rather than from a single specific site. An example is pollution that reaches a body of water from streets and storm sewers.</a:t>
            </a:r>
          </a:p>
          <a:p>
            <a:pPr>
              <a:buClr>
                <a:srgbClr val="FFFFFF"/>
              </a:buClr>
            </a:pPr>
            <a:endParaRPr lang="en-US" dirty="0"/>
          </a:p>
        </p:txBody>
      </p:sp>
    </p:spTree>
    <p:extLst>
      <p:ext uri="{BB962C8B-B14F-4D97-AF65-F5344CB8AC3E}">
        <p14:creationId xmlns:p14="http://schemas.microsoft.com/office/powerpoint/2010/main" val="3923276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867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86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8"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8677" name="Rectangle 5"/>
          <p:cNvSpPr>
            <a:spLocks noGrp="1" noChangeArrowheads="1"/>
          </p:cNvSpPr>
          <p:nvPr>
            <p:ph type="title"/>
          </p:nvPr>
        </p:nvSpPr>
        <p:spPr>
          <a:xfrm>
            <a:off x="457200" y="-296862"/>
            <a:ext cx="8229600" cy="1143000"/>
          </a:xfrm>
          <a:noFill/>
          <a:ln/>
        </p:spPr>
        <p:txBody>
          <a:bodyPr/>
          <a:lstStyle/>
          <a:p>
            <a:r>
              <a:rPr lang="en-US" dirty="0" smtClean="0"/>
              <a:t>Nonpoint-Source </a:t>
            </a:r>
            <a:r>
              <a:rPr lang="en-US" dirty="0"/>
              <a:t>Pollution</a:t>
            </a:r>
            <a:endParaRPr lang="en-US" b="0" dirty="0"/>
          </a:p>
        </p:txBody>
      </p:sp>
      <p:pic>
        <p:nvPicPr>
          <p:cNvPr id="10242" name="Picture 2" descr="Image result for point source pollu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609600"/>
            <a:ext cx="3962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nonpoint source pollu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76701" y="628468"/>
            <a:ext cx="4914899" cy="36861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nonpoint source pollut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600" y="4139953"/>
            <a:ext cx="3629025" cy="264295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nonpoint source pollutio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6583" y="3810000"/>
            <a:ext cx="3933908" cy="29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50769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3443" name="Rectangle 3"/>
          <p:cNvSpPr>
            <a:spLocks noGrp="1" noChangeArrowheads="1"/>
          </p:cNvSpPr>
          <p:nvPr>
            <p:ph type="title"/>
          </p:nvPr>
        </p:nvSpPr>
        <p:spPr>
          <a:xfrm>
            <a:off x="455613" y="684213"/>
            <a:ext cx="8154987" cy="731837"/>
          </a:xfrm>
          <a:noFill/>
          <a:ln/>
        </p:spPr>
        <p:txBody>
          <a:bodyPr>
            <a:normAutofit fontScale="90000"/>
          </a:bodyPr>
          <a:lstStyle/>
          <a:p>
            <a:r>
              <a:rPr lang="en-US"/>
              <a:t>Point and Nonpoint Sources of Pollution</a:t>
            </a:r>
          </a:p>
        </p:txBody>
      </p:sp>
      <p:pic>
        <p:nvPicPr>
          <p:cNvPr id="1213449" name="Picture 9" descr="11_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6838" y="1866900"/>
            <a:ext cx="3281362" cy="4071938"/>
          </a:xfrm>
          <a:prstGeom prst="rect">
            <a:avLst/>
          </a:prstGeom>
          <a:noFill/>
        </p:spPr>
      </p:pic>
      <p:pic>
        <p:nvPicPr>
          <p:cNvPr id="1213450" name="Picture 10" descr="11_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1866900"/>
            <a:ext cx="2614613" cy="4071938"/>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4821" name="Rectangle 5"/>
          <p:cNvSpPr>
            <a:spLocks noGrp="1" noChangeArrowheads="1"/>
          </p:cNvSpPr>
          <p:nvPr>
            <p:ph type="title"/>
          </p:nvPr>
        </p:nvSpPr>
        <p:spPr>
          <a:noFill/>
          <a:ln/>
        </p:spPr>
        <p:txBody>
          <a:bodyPr/>
          <a:lstStyle/>
          <a:p>
            <a:r>
              <a:rPr lang="en-US"/>
              <a:t>Wastewater</a:t>
            </a:r>
            <a:endParaRPr lang="en-US" b="0"/>
          </a:p>
        </p:txBody>
      </p:sp>
      <p:sp>
        <p:nvSpPr>
          <p:cNvPr id="1314822" name="Rectangle 6"/>
          <p:cNvSpPr>
            <a:spLocks noGrp="1" noChangeArrowheads="1"/>
          </p:cNvSpPr>
          <p:nvPr>
            <p:ph type="body" idx="1"/>
          </p:nvPr>
        </p:nvSpPr>
        <p:spPr>
          <a:xfrm>
            <a:off x="428625" y="1498600"/>
            <a:ext cx="8229600" cy="4343400"/>
          </a:xfrm>
          <a:noFill/>
          <a:ln/>
        </p:spPr>
        <p:txBody>
          <a:bodyPr>
            <a:normAutofit fontScale="85000" lnSpcReduction="20000"/>
          </a:bodyPr>
          <a:lstStyle/>
          <a:p>
            <a:pPr>
              <a:buClr>
                <a:srgbClr val="FFFFFF"/>
              </a:buClr>
            </a:pPr>
            <a:r>
              <a:rPr lang="en-US" dirty="0"/>
              <a:t>After water flows down the drain in the sink, it usually flows through a series of sewage pipes that carry it, along with all the other wastewater in your community, to a wastewater </a:t>
            </a:r>
            <a:r>
              <a:rPr lang="en-US" u="sng" dirty="0"/>
              <a:t>treatment</a:t>
            </a:r>
            <a:r>
              <a:rPr lang="en-US" dirty="0"/>
              <a:t> plant</a:t>
            </a:r>
            <a:r>
              <a:rPr lang="en-US" dirty="0" smtClean="0"/>
              <a:t>.</a:t>
            </a:r>
          </a:p>
          <a:p>
            <a:pPr>
              <a:buClr>
                <a:srgbClr val="FFFFFF"/>
              </a:buClr>
            </a:pPr>
            <a:endParaRPr lang="en-US" dirty="0" smtClean="0"/>
          </a:p>
          <a:p>
            <a:pPr>
              <a:buClr>
                <a:srgbClr val="FFFFFF"/>
              </a:buClr>
            </a:pPr>
            <a:r>
              <a:rPr lang="en-US" u="sng" dirty="0"/>
              <a:t>Wastewater</a:t>
            </a:r>
            <a:r>
              <a:rPr lang="en-US" dirty="0"/>
              <a:t> is water that contains wastes from homes or industry</a:t>
            </a:r>
            <a:r>
              <a:rPr lang="en-US" dirty="0" smtClean="0"/>
              <a:t>.</a:t>
            </a:r>
          </a:p>
          <a:p>
            <a:pPr>
              <a:buClr>
                <a:srgbClr val="FFFFFF"/>
              </a:buClr>
            </a:pPr>
            <a:endParaRPr lang="en-US" dirty="0" smtClean="0"/>
          </a:p>
          <a:p>
            <a:pPr>
              <a:buClr>
                <a:srgbClr val="FFFFFF"/>
              </a:buClr>
            </a:pPr>
            <a:r>
              <a:rPr lang="en-US" dirty="0"/>
              <a:t>At a wastewater treatment plant, water is </a:t>
            </a:r>
            <a:r>
              <a:rPr lang="en-US" u="sng" dirty="0"/>
              <a:t>filtered</a:t>
            </a:r>
            <a:r>
              <a:rPr lang="en-US" dirty="0"/>
              <a:t> and treated to make the water clean enough to return to a river or lake.</a:t>
            </a:r>
          </a:p>
          <a:p>
            <a:pPr>
              <a:buClr>
                <a:srgbClr val="FFFFFF"/>
              </a:buCl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482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48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48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48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2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455613" y="684213"/>
            <a:ext cx="8229600" cy="731837"/>
          </a:xfrm>
          <a:noFill/>
        </p:spPr>
        <p:txBody>
          <a:bodyPr>
            <a:normAutofit fontScale="90000"/>
          </a:bodyPr>
          <a:lstStyle/>
          <a:p>
            <a:pPr eaLnBrk="1" hangingPunct="1"/>
            <a:r>
              <a:rPr lang="en-US"/>
              <a:t>Water Resources</a:t>
            </a:r>
            <a:endParaRPr lang="en-US" b="0"/>
          </a:p>
        </p:txBody>
      </p:sp>
      <p:sp>
        <p:nvSpPr>
          <p:cNvPr id="990214" name="Rectangle 6"/>
          <p:cNvSpPr>
            <a:spLocks noGrp="1" noChangeArrowheads="1"/>
          </p:cNvSpPr>
          <p:nvPr>
            <p:ph type="body" idx="1"/>
          </p:nvPr>
        </p:nvSpPr>
        <p:spPr>
          <a:xfrm>
            <a:off x="428625" y="1498600"/>
            <a:ext cx="8229600" cy="4343400"/>
          </a:xfrm>
          <a:noFill/>
        </p:spPr>
        <p:txBody>
          <a:bodyPr>
            <a:normAutofit fontScale="85000" lnSpcReduction="20000"/>
          </a:bodyPr>
          <a:lstStyle/>
          <a:p>
            <a:pPr eaLnBrk="1" hangingPunct="1">
              <a:buClr>
                <a:srgbClr val="FFFFFF"/>
              </a:buClr>
            </a:pPr>
            <a:r>
              <a:rPr lang="en-US" dirty="0"/>
              <a:t>Water is essential to life on Earth. Humans can live for more than month without </a:t>
            </a:r>
            <a:r>
              <a:rPr lang="en-US" u="sng" dirty="0"/>
              <a:t>food</a:t>
            </a:r>
            <a:r>
              <a:rPr lang="en-US" dirty="0"/>
              <a:t>, but we can live for only a few days </a:t>
            </a:r>
            <a:r>
              <a:rPr lang="en-US" dirty="0" smtClean="0"/>
              <a:t>without </a:t>
            </a:r>
            <a:r>
              <a:rPr lang="en-US" dirty="0"/>
              <a:t>water</a:t>
            </a:r>
            <a:r>
              <a:rPr lang="en-US" dirty="0" smtClean="0"/>
              <a:t>.</a:t>
            </a:r>
          </a:p>
          <a:p>
            <a:pPr eaLnBrk="1" hangingPunct="1">
              <a:buClr>
                <a:srgbClr val="FFFFFF"/>
              </a:buClr>
            </a:pPr>
            <a:endParaRPr lang="en-US" dirty="0" smtClean="0"/>
          </a:p>
          <a:p>
            <a:pPr eaLnBrk="1" hangingPunct="1">
              <a:buClr>
                <a:srgbClr val="FFFFFF"/>
              </a:buClr>
            </a:pPr>
            <a:r>
              <a:rPr lang="en-US" dirty="0"/>
              <a:t>Two kinds of water found on Earth:</a:t>
            </a:r>
          </a:p>
          <a:p>
            <a:pPr lvl="1" eaLnBrk="1" hangingPunct="1">
              <a:buClr>
                <a:srgbClr val="FFFFFF"/>
              </a:buClr>
              <a:buFontTx/>
              <a:buChar char="•"/>
            </a:pPr>
            <a:r>
              <a:rPr lang="en-US" dirty="0"/>
              <a:t>Fresh water, the water that people can </a:t>
            </a:r>
            <a:r>
              <a:rPr lang="en-US" u="sng" dirty="0"/>
              <a:t>drink</a:t>
            </a:r>
            <a:r>
              <a:rPr lang="en-US" dirty="0"/>
              <a:t>, contains little salt.</a:t>
            </a:r>
          </a:p>
          <a:p>
            <a:pPr lvl="1" eaLnBrk="1" hangingPunct="1">
              <a:buClr>
                <a:srgbClr val="FFFFFF"/>
              </a:buClr>
              <a:buFontTx/>
              <a:buChar char="•"/>
            </a:pPr>
            <a:r>
              <a:rPr lang="en-US" dirty="0"/>
              <a:t>Salt water, the water in oceans, contains a higher concentration of dissolved </a:t>
            </a:r>
            <a:r>
              <a:rPr lang="en-US" u="sng" dirty="0"/>
              <a:t>salts</a:t>
            </a:r>
            <a:r>
              <a:rPr lang="en-US" dirty="0" smtClean="0"/>
              <a:t>.</a:t>
            </a:r>
          </a:p>
          <a:p>
            <a:pPr lvl="1" eaLnBrk="1" hangingPunct="1">
              <a:buClr>
                <a:srgbClr val="FFFFFF"/>
              </a:buClr>
              <a:buFontTx/>
              <a:buChar char="•"/>
            </a:pPr>
            <a:r>
              <a:rPr lang="en-US" dirty="0" smtClean="0"/>
              <a:t> </a:t>
            </a:r>
            <a:endParaRPr lang="en-US" dirty="0"/>
          </a:p>
          <a:p>
            <a:pPr eaLnBrk="1" hangingPunct="1">
              <a:buClr>
                <a:srgbClr val="FFFFFF"/>
              </a:buClr>
            </a:pPr>
            <a:r>
              <a:rPr lang="en-US" dirty="0"/>
              <a:t>Most human uses for water, such as drinking and agriculture, require fresh water.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02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02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02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02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02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02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7891" name="Rectangle 3"/>
          <p:cNvSpPr>
            <a:spLocks noGrp="1" noChangeArrowheads="1"/>
          </p:cNvSpPr>
          <p:nvPr>
            <p:ph type="title"/>
          </p:nvPr>
        </p:nvSpPr>
        <p:spPr>
          <a:noFill/>
          <a:ln/>
        </p:spPr>
        <p:txBody>
          <a:bodyPr/>
          <a:lstStyle/>
          <a:p>
            <a:r>
              <a:rPr lang="en-US"/>
              <a:t>Wastewater Treatment Process</a:t>
            </a:r>
          </a:p>
        </p:txBody>
      </p:sp>
      <p:pic>
        <p:nvPicPr>
          <p:cNvPr id="1317896" name="Picture 8" descr="11_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859" y="1143000"/>
            <a:ext cx="8305800" cy="5632842"/>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1989" name="Rectangle 5"/>
          <p:cNvSpPr>
            <a:spLocks noGrp="1" noChangeArrowheads="1"/>
          </p:cNvSpPr>
          <p:nvPr>
            <p:ph type="title"/>
          </p:nvPr>
        </p:nvSpPr>
        <p:spPr>
          <a:xfrm>
            <a:off x="428625" y="-296862"/>
            <a:ext cx="8229600" cy="1143000"/>
          </a:xfrm>
          <a:noFill/>
          <a:ln/>
        </p:spPr>
        <p:txBody>
          <a:bodyPr/>
          <a:lstStyle/>
          <a:p>
            <a:r>
              <a:rPr lang="en-US" dirty="0"/>
              <a:t>Sewage Sludge</a:t>
            </a:r>
            <a:endParaRPr lang="en-US" b="0" dirty="0"/>
          </a:p>
        </p:txBody>
      </p:sp>
      <p:sp>
        <p:nvSpPr>
          <p:cNvPr id="1321990" name="Rectangle 6"/>
          <p:cNvSpPr>
            <a:spLocks noGrp="1" noChangeArrowheads="1"/>
          </p:cNvSpPr>
          <p:nvPr>
            <p:ph type="body" idx="1"/>
          </p:nvPr>
        </p:nvSpPr>
        <p:spPr>
          <a:xfrm>
            <a:off x="0" y="533400"/>
            <a:ext cx="9144000" cy="4343400"/>
          </a:xfrm>
          <a:noFill/>
          <a:ln/>
        </p:spPr>
        <p:txBody>
          <a:bodyPr>
            <a:normAutofit fontScale="92500" lnSpcReduction="20000"/>
          </a:bodyPr>
          <a:lstStyle/>
          <a:p>
            <a:pPr>
              <a:buClr>
                <a:srgbClr val="FFFFFF"/>
              </a:buClr>
            </a:pPr>
            <a:r>
              <a:rPr lang="en-US" dirty="0"/>
              <a:t>One of the products of wastewater treatment is sewage </a:t>
            </a:r>
            <a:r>
              <a:rPr lang="en-US" u="sng" dirty="0"/>
              <a:t>sludge</a:t>
            </a:r>
            <a:r>
              <a:rPr lang="en-US" dirty="0"/>
              <a:t>, the solid material that remains after treatment</a:t>
            </a:r>
            <a:r>
              <a:rPr lang="en-US" dirty="0" smtClean="0"/>
              <a:t>.</a:t>
            </a:r>
          </a:p>
          <a:p>
            <a:pPr>
              <a:buClr>
                <a:srgbClr val="FFFFFF"/>
              </a:buClr>
            </a:pPr>
            <a:endParaRPr lang="en-US" sz="1700" dirty="0" smtClean="0"/>
          </a:p>
          <a:p>
            <a:pPr>
              <a:buClr>
                <a:srgbClr val="FFFFFF"/>
              </a:buClr>
            </a:pPr>
            <a:r>
              <a:rPr lang="en-US" dirty="0"/>
              <a:t>When sludge contains dangerous concentrations of toxic chemicals, it must be disposed of as hazardous waste. It is often incinerated, and then the ash is buried in a secure </a:t>
            </a:r>
            <a:r>
              <a:rPr lang="en-US" u="sng" dirty="0"/>
              <a:t>landfill</a:t>
            </a:r>
            <a:r>
              <a:rPr lang="en-US" dirty="0" smtClean="0"/>
              <a:t>.</a:t>
            </a:r>
          </a:p>
          <a:p>
            <a:pPr>
              <a:buClr>
                <a:srgbClr val="FFFFFF"/>
              </a:buClr>
            </a:pPr>
            <a:endParaRPr lang="en-US" sz="1500" dirty="0" smtClean="0"/>
          </a:p>
          <a:p>
            <a:pPr>
              <a:buClr>
                <a:srgbClr val="FFFFFF"/>
              </a:buClr>
            </a:pPr>
            <a:r>
              <a:rPr lang="en-US" dirty="0"/>
              <a:t>Sludge can be an </a:t>
            </a:r>
            <a:r>
              <a:rPr lang="en-US" u="sng" dirty="0"/>
              <a:t>expensive</a:t>
            </a:r>
            <a:r>
              <a:rPr lang="en-US" dirty="0"/>
              <a:t> burden to cities as the volume of sludge that has to be disposed of every year is enormous.</a:t>
            </a:r>
          </a:p>
        </p:txBody>
      </p:sp>
      <p:pic>
        <p:nvPicPr>
          <p:cNvPr id="11266" name="Picture 2" descr="Image result for biosoli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4114800"/>
            <a:ext cx="4495800" cy="2694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99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199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19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19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990"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0421" name="Rectangle 5"/>
          <p:cNvSpPr>
            <a:spLocks noGrp="1" noChangeArrowheads="1"/>
          </p:cNvSpPr>
          <p:nvPr>
            <p:ph type="title"/>
          </p:nvPr>
        </p:nvSpPr>
        <p:spPr>
          <a:noFill/>
          <a:ln/>
        </p:spPr>
        <p:txBody>
          <a:bodyPr/>
          <a:lstStyle/>
          <a:p>
            <a:r>
              <a:rPr lang="en-US" b="0" dirty="0" smtClean="0"/>
              <a:t>Artificial Eutrophication</a:t>
            </a:r>
            <a:endParaRPr lang="en-US" b="0" dirty="0"/>
          </a:p>
        </p:txBody>
      </p:sp>
      <p:sp>
        <p:nvSpPr>
          <p:cNvPr id="1340422" name="Rectangle 6"/>
          <p:cNvSpPr>
            <a:spLocks noGrp="1" noChangeArrowheads="1"/>
          </p:cNvSpPr>
          <p:nvPr>
            <p:ph type="body" idx="1"/>
          </p:nvPr>
        </p:nvSpPr>
        <p:spPr>
          <a:xfrm>
            <a:off x="428625" y="1498600"/>
            <a:ext cx="8229600" cy="4749800"/>
          </a:xfrm>
          <a:noFill/>
          <a:ln/>
        </p:spPr>
        <p:txBody>
          <a:bodyPr>
            <a:normAutofit fontScale="92500" lnSpcReduction="20000"/>
          </a:bodyPr>
          <a:lstStyle/>
          <a:p>
            <a:pPr lvl="0"/>
            <a:r>
              <a:rPr lang="en-US" dirty="0"/>
              <a:t>Remember that </a:t>
            </a:r>
            <a:r>
              <a:rPr lang="en-US" u="sng" dirty="0"/>
              <a:t>eutrophication</a:t>
            </a:r>
            <a:r>
              <a:rPr lang="en-US" dirty="0"/>
              <a:t> happens when lakes or streams contain an abundance of nutrients. </a:t>
            </a:r>
          </a:p>
          <a:p>
            <a:pPr lvl="0"/>
            <a:r>
              <a:rPr lang="en-US" dirty="0"/>
              <a:t>This can be a </a:t>
            </a:r>
            <a:r>
              <a:rPr lang="en-US" u="sng" dirty="0"/>
              <a:t>natural</a:t>
            </a:r>
            <a:r>
              <a:rPr lang="en-US" dirty="0"/>
              <a:t> process, but when humans cause it it’s called artificial eutrophication.</a:t>
            </a:r>
          </a:p>
          <a:p>
            <a:pPr lvl="0"/>
            <a:r>
              <a:rPr lang="en-US" dirty="0"/>
              <a:t>Fertilizer runoff from lawns, farms, and gardens is the </a:t>
            </a:r>
            <a:r>
              <a:rPr lang="en-US" u="sng" dirty="0"/>
              <a:t>largest</a:t>
            </a:r>
            <a:r>
              <a:rPr lang="en-US" dirty="0"/>
              <a:t> source of nutrients that cause artificial eutrophication. </a:t>
            </a:r>
          </a:p>
          <a:p>
            <a:pPr lvl="0"/>
            <a:r>
              <a:rPr lang="en-US" u="sng" dirty="0"/>
              <a:t>Phosphates</a:t>
            </a:r>
            <a:r>
              <a:rPr lang="en-US" dirty="0"/>
              <a:t> from laundry and dishwashing detergents are also major causes of eutrophication</a:t>
            </a:r>
            <a:r>
              <a:rPr lang="en-US" dirty="0" smtClean="0"/>
              <a: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04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04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04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04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422"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0421" name="Rectangle 5"/>
          <p:cNvSpPr>
            <a:spLocks noGrp="1" noChangeArrowheads="1"/>
          </p:cNvSpPr>
          <p:nvPr>
            <p:ph type="title"/>
          </p:nvPr>
        </p:nvSpPr>
        <p:spPr>
          <a:noFill/>
          <a:ln/>
        </p:spPr>
        <p:txBody>
          <a:bodyPr/>
          <a:lstStyle/>
          <a:p>
            <a:r>
              <a:rPr lang="en-US" dirty="0" smtClean="0"/>
              <a:t>Thermal Pollution</a:t>
            </a:r>
            <a:endParaRPr lang="en-US" b="0" dirty="0"/>
          </a:p>
        </p:txBody>
      </p:sp>
      <p:sp>
        <p:nvSpPr>
          <p:cNvPr id="1340422" name="Rectangle 6"/>
          <p:cNvSpPr>
            <a:spLocks noGrp="1" noChangeArrowheads="1"/>
          </p:cNvSpPr>
          <p:nvPr>
            <p:ph type="body" idx="1"/>
          </p:nvPr>
        </p:nvSpPr>
        <p:spPr>
          <a:xfrm>
            <a:off x="428625" y="1498600"/>
            <a:ext cx="8229600" cy="4343400"/>
          </a:xfrm>
          <a:noFill/>
          <a:ln/>
        </p:spPr>
        <p:txBody>
          <a:bodyPr>
            <a:normAutofit fontScale="92500" lnSpcReduction="10000"/>
          </a:bodyPr>
          <a:lstStyle/>
          <a:p>
            <a:pPr lvl="0"/>
            <a:r>
              <a:rPr lang="en-US" dirty="0"/>
              <a:t>Thermal pollution occurs when the </a:t>
            </a:r>
            <a:r>
              <a:rPr lang="en-US" u="sng" dirty="0"/>
              <a:t>temperature</a:t>
            </a:r>
            <a:r>
              <a:rPr lang="en-US" dirty="0"/>
              <a:t> of a body of water increases. </a:t>
            </a:r>
          </a:p>
          <a:p>
            <a:pPr lvl="0"/>
            <a:r>
              <a:rPr lang="en-US" dirty="0"/>
              <a:t>This can occur when industries and power plants discharge warm water used for </a:t>
            </a:r>
            <a:r>
              <a:rPr lang="en-US" u="sng" dirty="0"/>
              <a:t>cooling</a:t>
            </a:r>
            <a:r>
              <a:rPr lang="en-US" dirty="0"/>
              <a:t> their systems into a body of water. </a:t>
            </a:r>
          </a:p>
          <a:p>
            <a:pPr lvl="0"/>
            <a:r>
              <a:rPr lang="en-US" u="sng" dirty="0" smtClean="0"/>
              <a:t>Rapid</a:t>
            </a:r>
            <a:r>
              <a:rPr lang="en-US" dirty="0" smtClean="0"/>
              <a:t> changes can cause large fish kills and slower changes can slowly decrease the </a:t>
            </a:r>
            <a:r>
              <a:rPr lang="en-US" u="sng" dirty="0" smtClean="0"/>
              <a:t>oxygen</a:t>
            </a:r>
            <a:r>
              <a:rPr lang="en-US" dirty="0" smtClean="0"/>
              <a:t> in the water, eventually killing many aquatic organisms. </a:t>
            </a:r>
            <a:endParaRPr lang="en-US" dirty="0"/>
          </a:p>
        </p:txBody>
      </p:sp>
    </p:spTree>
    <p:extLst>
      <p:ext uri="{BB962C8B-B14F-4D97-AF65-F5344CB8AC3E}">
        <p14:creationId xmlns:p14="http://schemas.microsoft.com/office/powerpoint/2010/main" val="1317712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04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04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04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422"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0421" name="Rectangle 5"/>
          <p:cNvSpPr>
            <a:spLocks noGrp="1" noChangeArrowheads="1"/>
          </p:cNvSpPr>
          <p:nvPr>
            <p:ph type="title"/>
          </p:nvPr>
        </p:nvSpPr>
        <p:spPr>
          <a:noFill/>
          <a:ln/>
        </p:spPr>
        <p:txBody>
          <a:bodyPr/>
          <a:lstStyle/>
          <a:p>
            <a:r>
              <a:rPr lang="en-US"/>
              <a:t>Groundwater Pollution</a:t>
            </a:r>
            <a:endParaRPr lang="en-US" b="0"/>
          </a:p>
        </p:txBody>
      </p:sp>
      <p:sp>
        <p:nvSpPr>
          <p:cNvPr id="1340422" name="Rectangle 6"/>
          <p:cNvSpPr>
            <a:spLocks noGrp="1" noChangeArrowheads="1"/>
          </p:cNvSpPr>
          <p:nvPr>
            <p:ph type="body" idx="1"/>
          </p:nvPr>
        </p:nvSpPr>
        <p:spPr>
          <a:xfrm>
            <a:off x="428625" y="1498600"/>
            <a:ext cx="8229600" cy="4343400"/>
          </a:xfrm>
          <a:noFill/>
          <a:ln/>
        </p:spPr>
        <p:txBody>
          <a:bodyPr>
            <a:normAutofit fontScale="77500" lnSpcReduction="20000"/>
          </a:bodyPr>
          <a:lstStyle/>
          <a:p>
            <a:pPr>
              <a:buClr>
                <a:srgbClr val="FFFFFF"/>
              </a:buClr>
            </a:pPr>
            <a:r>
              <a:rPr lang="en-US" u="sng" dirty="0"/>
              <a:t>Pollutants</a:t>
            </a:r>
            <a:r>
              <a:rPr lang="en-US" dirty="0"/>
              <a:t> usually enter groundwater when polluted surface water percolates down from the Earth’s surface</a:t>
            </a:r>
            <a:r>
              <a:rPr lang="en-US" dirty="0" smtClean="0"/>
              <a:t>.</a:t>
            </a:r>
          </a:p>
          <a:p>
            <a:pPr>
              <a:buClr>
                <a:srgbClr val="FFFFFF"/>
              </a:buClr>
            </a:pPr>
            <a:endParaRPr lang="en-US" dirty="0" smtClean="0"/>
          </a:p>
          <a:p>
            <a:pPr>
              <a:buClr>
                <a:srgbClr val="FFFFFF"/>
              </a:buClr>
            </a:pPr>
            <a:r>
              <a:rPr lang="en-US" dirty="0"/>
              <a:t>Any pollution of the </a:t>
            </a:r>
            <a:r>
              <a:rPr lang="en-US" u="sng" dirty="0"/>
              <a:t>surface</a:t>
            </a:r>
            <a:r>
              <a:rPr lang="en-US" dirty="0"/>
              <a:t> </a:t>
            </a:r>
            <a:r>
              <a:rPr lang="en-US" u="sng" dirty="0"/>
              <a:t>water</a:t>
            </a:r>
            <a:r>
              <a:rPr lang="en-US" dirty="0"/>
              <a:t> in an area can affect the groundwater</a:t>
            </a:r>
            <a:r>
              <a:rPr lang="en-US" dirty="0" smtClean="0"/>
              <a:t>.</a:t>
            </a:r>
          </a:p>
          <a:p>
            <a:pPr>
              <a:buClr>
                <a:srgbClr val="FFFFFF"/>
              </a:buClr>
            </a:pPr>
            <a:endParaRPr lang="en-US" dirty="0" smtClean="0"/>
          </a:p>
          <a:p>
            <a:pPr>
              <a:buClr>
                <a:srgbClr val="FFFFFF"/>
              </a:buClr>
            </a:pPr>
            <a:r>
              <a:rPr lang="en-US" dirty="0"/>
              <a:t>Pesticides, herbicides, chemical fertilizer, and petroleum products are common groundwater pollutants. Other sources of pollution include septic tanks, unlined landfills, and industrial wastewater lagoons.</a:t>
            </a:r>
          </a:p>
        </p:txBody>
      </p:sp>
    </p:spTree>
    <p:extLst>
      <p:ext uri="{BB962C8B-B14F-4D97-AF65-F5344CB8AC3E}">
        <p14:creationId xmlns:p14="http://schemas.microsoft.com/office/powerpoint/2010/main" val="5477316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042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04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04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04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422"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4517" name="Rectangle 5"/>
          <p:cNvSpPr>
            <a:spLocks noGrp="1" noChangeArrowheads="1"/>
          </p:cNvSpPr>
          <p:nvPr>
            <p:ph type="title"/>
          </p:nvPr>
        </p:nvSpPr>
        <p:spPr>
          <a:xfrm>
            <a:off x="457200" y="685800"/>
            <a:ext cx="7415213" cy="731838"/>
          </a:xfrm>
          <a:noFill/>
          <a:ln/>
        </p:spPr>
        <p:txBody>
          <a:bodyPr>
            <a:normAutofit fontScale="90000"/>
          </a:bodyPr>
          <a:lstStyle/>
          <a:p>
            <a:r>
              <a:rPr lang="en-US"/>
              <a:t>Cleaning Up Groundwater Pollution</a:t>
            </a:r>
            <a:endParaRPr lang="en-US" b="0"/>
          </a:p>
        </p:txBody>
      </p:sp>
      <p:sp>
        <p:nvSpPr>
          <p:cNvPr id="1344518" name="Rectangle 6"/>
          <p:cNvSpPr>
            <a:spLocks noGrp="1" noChangeArrowheads="1"/>
          </p:cNvSpPr>
          <p:nvPr>
            <p:ph type="body" idx="1"/>
          </p:nvPr>
        </p:nvSpPr>
        <p:spPr>
          <a:xfrm>
            <a:off x="428625" y="1498600"/>
            <a:ext cx="8229600" cy="4343400"/>
          </a:xfrm>
          <a:noFill/>
          <a:ln/>
        </p:spPr>
        <p:txBody>
          <a:bodyPr>
            <a:normAutofit fontScale="85000" lnSpcReduction="20000"/>
          </a:bodyPr>
          <a:lstStyle/>
          <a:p>
            <a:pPr>
              <a:buClr>
                <a:srgbClr val="FFFFFF"/>
              </a:buClr>
            </a:pPr>
            <a:r>
              <a:rPr lang="en-US" dirty="0"/>
              <a:t>Groundwater pollution is one of the most </a:t>
            </a:r>
            <a:r>
              <a:rPr lang="en-US" u="sng" dirty="0"/>
              <a:t>challenging</a:t>
            </a:r>
            <a:r>
              <a:rPr lang="en-US" dirty="0"/>
              <a:t> environmental problems in the world</a:t>
            </a:r>
            <a:r>
              <a:rPr lang="en-US" dirty="0" smtClean="0"/>
              <a:t>.</a:t>
            </a:r>
          </a:p>
          <a:p>
            <a:pPr>
              <a:buClr>
                <a:srgbClr val="FFFFFF"/>
              </a:buClr>
            </a:pPr>
            <a:endParaRPr lang="en-US" dirty="0" smtClean="0"/>
          </a:p>
          <a:p>
            <a:pPr>
              <a:buClr>
                <a:srgbClr val="FFFFFF"/>
              </a:buClr>
            </a:pPr>
            <a:r>
              <a:rPr lang="en-US" dirty="0"/>
              <a:t>Groundwater recharges very </a:t>
            </a:r>
            <a:r>
              <a:rPr lang="en-US" u="sng" dirty="0"/>
              <a:t>slowly</a:t>
            </a:r>
            <a:r>
              <a:rPr lang="en-US" dirty="0"/>
              <a:t>, so the process for some aquifers to recycle water and purge contaminants can take hundreds of years</a:t>
            </a:r>
            <a:r>
              <a:rPr lang="en-US" dirty="0" smtClean="0"/>
              <a:t>.</a:t>
            </a:r>
          </a:p>
          <a:p>
            <a:pPr>
              <a:buClr>
                <a:srgbClr val="FFFFFF"/>
              </a:buClr>
            </a:pPr>
            <a:endParaRPr lang="en-US" dirty="0" smtClean="0"/>
          </a:p>
          <a:p>
            <a:pPr>
              <a:buClr>
                <a:srgbClr val="FFFFFF"/>
              </a:buClr>
            </a:pPr>
            <a:r>
              <a:rPr lang="en-US" dirty="0"/>
              <a:t>Also, pollution can cling to the materials that make up an </a:t>
            </a:r>
            <a:r>
              <a:rPr lang="en-US" u="sng" dirty="0"/>
              <a:t>aquifer</a:t>
            </a:r>
            <a:r>
              <a:rPr lang="en-US" dirty="0"/>
              <a:t>, so even if all of the water in aquifer were pumped out and replaced with clean water, the groundwater could still become polluted.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451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45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45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45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4518"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0421" name="Rectangle 5"/>
          <p:cNvSpPr>
            <a:spLocks noGrp="1" noChangeArrowheads="1"/>
          </p:cNvSpPr>
          <p:nvPr>
            <p:ph type="title"/>
          </p:nvPr>
        </p:nvSpPr>
        <p:spPr>
          <a:noFill/>
          <a:ln/>
        </p:spPr>
        <p:txBody>
          <a:bodyPr/>
          <a:lstStyle/>
          <a:p>
            <a:r>
              <a:rPr lang="en-US" dirty="0" smtClean="0"/>
              <a:t>Ocean Pollution</a:t>
            </a:r>
            <a:endParaRPr lang="en-US" b="0" dirty="0"/>
          </a:p>
        </p:txBody>
      </p:sp>
      <p:sp>
        <p:nvSpPr>
          <p:cNvPr id="1340422" name="Rectangle 6"/>
          <p:cNvSpPr>
            <a:spLocks noGrp="1" noChangeArrowheads="1"/>
          </p:cNvSpPr>
          <p:nvPr>
            <p:ph type="body" idx="1"/>
          </p:nvPr>
        </p:nvSpPr>
        <p:spPr>
          <a:xfrm>
            <a:off x="428625" y="1498600"/>
            <a:ext cx="8229600" cy="4343400"/>
          </a:xfrm>
          <a:noFill/>
          <a:ln/>
        </p:spPr>
        <p:txBody>
          <a:bodyPr>
            <a:normAutofit/>
          </a:bodyPr>
          <a:lstStyle/>
          <a:p>
            <a:pPr lvl="0"/>
            <a:r>
              <a:rPr lang="en-US" dirty="0"/>
              <a:t>Pollutants are often </a:t>
            </a:r>
            <a:r>
              <a:rPr lang="en-US" u="sng" dirty="0"/>
              <a:t>dumped</a:t>
            </a:r>
            <a:r>
              <a:rPr lang="en-US" dirty="0"/>
              <a:t> directly into the ocean.  For example, ships can legally dump </a:t>
            </a:r>
            <a:r>
              <a:rPr lang="en-US" u="sng" dirty="0"/>
              <a:t>wastewater</a:t>
            </a:r>
            <a:r>
              <a:rPr lang="en-US" dirty="0"/>
              <a:t> and </a:t>
            </a:r>
            <a:r>
              <a:rPr lang="en-US" u="sng" dirty="0"/>
              <a:t>garbage</a:t>
            </a:r>
            <a:r>
              <a:rPr lang="en-US" dirty="0"/>
              <a:t> overboard in some parts of the ocean. </a:t>
            </a:r>
          </a:p>
          <a:p>
            <a:pPr lvl="0"/>
            <a:r>
              <a:rPr lang="en-US" dirty="0"/>
              <a:t>85% of ocean pollution (including oil, toxic waste, and medical waste) comes from </a:t>
            </a:r>
            <a:r>
              <a:rPr lang="en-US" u="sng" dirty="0"/>
              <a:t>land</a:t>
            </a:r>
            <a:r>
              <a:rPr lang="en-US" dirty="0"/>
              <a:t> activities. </a:t>
            </a:r>
          </a:p>
        </p:txBody>
      </p:sp>
    </p:spTree>
    <p:extLst>
      <p:ext uri="{BB962C8B-B14F-4D97-AF65-F5344CB8AC3E}">
        <p14:creationId xmlns:p14="http://schemas.microsoft.com/office/powerpoint/2010/main" val="1932254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04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04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422"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0421" name="Rectangle 5"/>
          <p:cNvSpPr>
            <a:spLocks noGrp="1" noChangeArrowheads="1"/>
          </p:cNvSpPr>
          <p:nvPr>
            <p:ph type="title"/>
          </p:nvPr>
        </p:nvSpPr>
        <p:spPr>
          <a:noFill/>
          <a:ln/>
        </p:spPr>
        <p:txBody>
          <a:bodyPr/>
          <a:lstStyle/>
          <a:p>
            <a:r>
              <a:rPr lang="en-US" dirty="0" smtClean="0"/>
              <a:t>Oil Spills</a:t>
            </a:r>
            <a:endParaRPr lang="en-US" b="0" dirty="0"/>
          </a:p>
        </p:txBody>
      </p:sp>
      <p:sp>
        <p:nvSpPr>
          <p:cNvPr id="1340422" name="Rectangle 6"/>
          <p:cNvSpPr>
            <a:spLocks noGrp="1" noChangeArrowheads="1"/>
          </p:cNvSpPr>
          <p:nvPr>
            <p:ph type="body" idx="1"/>
          </p:nvPr>
        </p:nvSpPr>
        <p:spPr>
          <a:xfrm>
            <a:off x="428625" y="1498600"/>
            <a:ext cx="8229600" cy="4343400"/>
          </a:xfrm>
          <a:noFill/>
          <a:ln/>
        </p:spPr>
        <p:txBody>
          <a:bodyPr>
            <a:normAutofit lnSpcReduction="10000"/>
          </a:bodyPr>
          <a:lstStyle/>
          <a:p>
            <a:pPr lvl="0"/>
            <a:r>
              <a:rPr lang="en-US" dirty="0"/>
              <a:t>Oceans are also polluted by </a:t>
            </a:r>
            <a:r>
              <a:rPr lang="en-US" u="sng" dirty="0"/>
              <a:t>accidental</a:t>
            </a:r>
            <a:r>
              <a:rPr lang="en-US" dirty="0"/>
              <a:t> </a:t>
            </a:r>
            <a:r>
              <a:rPr lang="en-US" dirty="0" smtClean="0"/>
              <a:t>oil spills</a:t>
            </a:r>
            <a:r>
              <a:rPr lang="en-US" dirty="0"/>
              <a:t>. </a:t>
            </a:r>
          </a:p>
          <a:p>
            <a:pPr lvl="0"/>
            <a:r>
              <a:rPr lang="en-US" dirty="0"/>
              <a:t>Each year, approximately </a:t>
            </a:r>
            <a:r>
              <a:rPr lang="en-US" u="sng" dirty="0"/>
              <a:t>37</a:t>
            </a:r>
            <a:r>
              <a:rPr lang="en-US" dirty="0"/>
              <a:t> million gallons of oil from tanker accidents are spilled into the oceans. </a:t>
            </a:r>
          </a:p>
          <a:p>
            <a:pPr lvl="0"/>
            <a:r>
              <a:rPr lang="en-US" dirty="0"/>
              <a:t>While dramatic, oil spills only account for </a:t>
            </a:r>
            <a:r>
              <a:rPr lang="en-US" u="sng" dirty="0"/>
              <a:t>5% </a:t>
            </a:r>
            <a:r>
              <a:rPr lang="en-US" dirty="0"/>
              <a:t>of oil pollutions in the oceans. </a:t>
            </a:r>
          </a:p>
          <a:p>
            <a:pPr lvl="0"/>
            <a:r>
              <a:rPr lang="en-US" u="sng" dirty="0"/>
              <a:t>200-300</a:t>
            </a:r>
            <a:r>
              <a:rPr lang="en-US" dirty="0"/>
              <a:t> million gallons of oil enters the ocean every year from non-point sources on land. </a:t>
            </a:r>
          </a:p>
        </p:txBody>
      </p:sp>
    </p:spTree>
    <p:extLst>
      <p:ext uri="{BB962C8B-B14F-4D97-AF65-F5344CB8AC3E}">
        <p14:creationId xmlns:p14="http://schemas.microsoft.com/office/powerpoint/2010/main" val="3138066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04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04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04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04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422"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0661" name="Rectangle 5"/>
          <p:cNvSpPr>
            <a:spLocks noGrp="1" noChangeArrowheads="1"/>
          </p:cNvSpPr>
          <p:nvPr>
            <p:ph type="title"/>
          </p:nvPr>
        </p:nvSpPr>
        <p:spPr>
          <a:xfrm>
            <a:off x="457200" y="685800"/>
            <a:ext cx="7415213" cy="731838"/>
          </a:xfrm>
          <a:noFill/>
          <a:ln/>
        </p:spPr>
        <p:txBody>
          <a:bodyPr>
            <a:normAutofit fontScale="90000"/>
          </a:bodyPr>
          <a:lstStyle/>
          <a:p>
            <a:r>
              <a:rPr lang="en-US"/>
              <a:t>Water Pollution and Ecosystems</a:t>
            </a:r>
            <a:endParaRPr lang="en-US" b="0"/>
          </a:p>
        </p:txBody>
      </p:sp>
      <p:sp>
        <p:nvSpPr>
          <p:cNvPr id="1350662" name="Rectangle 6"/>
          <p:cNvSpPr>
            <a:spLocks noGrp="1" noChangeArrowheads="1"/>
          </p:cNvSpPr>
          <p:nvPr>
            <p:ph type="body" idx="1"/>
          </p:nvPr>
        </p:nvSpPr>
        <p:spPr>
          <a:xfrm>
            <a:off x="428625" y="1498600"/>
            <a:ext cx="8229600" cy="4343400"/>
          </a:xfrm>
          <a:noFill/>
          <a:ln/>
        </p:spPr>
        <p:txBody>
          <a:bodyPr>
            <a:normAutofit fontScale="77500" lnSpcReduction="20000"/>
          </a:bodyPr>
          <a:lstStyle/>
          <a:p>
            <a:pPr>
              <a:buClr>
                <a:srgbClr val="FFFFFF"/>
              </a:buClr>
            </a:pPr>
            <a:r>
              <a:rPr lang="en-US" dirty="0"/>
              <a:t>Water pollution can cause immediate damage to an ecosystem, but the effects can be far reaching as some pollutants build up in the environment because they do not </a:t>
            </a:r>
            <a:r>
              <a:rPr lang="en-US" u="sng" dirty="0"/>
              <a:t>decompose</a:t>
            </a:r>
            <a:r>
              <a:rPr lang="en-US" dirty="0"/>
              <a:t> quickly</a:t>
            </a:r>
            <a:r>
              <a:rPr lang="en-US" dirty="0" smtClean="0"/>
              <a:t>.</a:t>
            </a:r>
          </a:p>
          <a:p>
            <a:pPr>
              <a:buClr>
                <a:srgbClr val="FFFFFF"/>
              </a:buClr>
            </a:pPr>
            <a:endParaRPr lang="en-US" dirty="0" smtClean="0"/>
          </a:p>
          <a:p>
            <a:pPr>
              <a:buClr>
                <a:srgbClr val="FFFFFF"/>
              </a:buClr>
            </a:pPr>
            <a:r>
              <a:rPr lang="en-US" u="sng" dirty="0"/>
              <a:t>Biomagnification</a:t>
            </a:r>
            <a:r>
              <a:rPr lang="en-US" dirty="0"/>
              <a:t> is the accumulation of pollutants at successive levels of the food chain</a:t>
            </a:r>
            <a:r>
              <a:rPr lang="en-US" dirty="0" smtClean="0"/>
              <a:t>.</a:t>
            </a:r>
          </a:p>
          <a:p>
            <a:pPr>
              <a:buClr>
                <a:srgbClr val="FFFFFF"/>
              </a:buClr>
            </a:pPr>
            <a:endParaRPr lang="en-US" dirty="0" smtClean="0"/>
          </a:p>
          <a:p>
            <a:pPr>
              <a:buClr>
                <a:srgbClr val="FFFFFF"/>
              </a:buClr>
            </a:pPr>
            <a:r>
              <a:rPr lang="en-US" dirty="0"/>
              <a:t>Biomagnification has alarming consequences for organisms at the top of the food chain, and is one reason why U.S. states limit the amount of </a:t>
            </a:r>
            <a:r>
              <a:rPr lang="en-US" u="sng" dirty="0"/>
              <a:t>fish</a:t>
            </a:r>
            <a:r>
              <a:rPr lang="en-US" dirty="0"/>
              <a:t> people can eat from certain bodies of water.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066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066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506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506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62"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56808" name="Picture 8" descr="11_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1676400"/>
            <a:ext cx="2362200" cy="4065588"/>
          </a:xfrm>
          <a:prstGeom prst="rect">
            <a:avLst/>
          </a:prstGeom>
          <a:noFill/>
        </p:spPr>
      </p:pic>
      <p:sp>
        <p:nvSpPr>
          <p:cNvPr id="1356809" name="Rectangle 9"/>
          <p:cNvSpPr>
            <a:spLocks noGrp="1" noChangeArrowheads="1"/>
          </p:cNvSpPr>
          <p:nvPr>
            <p:ph type="title"/>
          </p:nvPr>
        </p:nvSpPr>
        <p:spPr/>
        <p:txBody>
          <a:bodyPr/>
          <a:lstStyle/>
          <a:p>
            <a:r>
              <a:rPr lang="en-US"/>
              <a:t>Water Pollution and Ecosystems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428625" y="228600"/>
            <a:ext cx="8229600" cy="731837"/>
          </a:xfrm>
          <a:noFill/>
        </p:spPr>
        <p:txBody>
          <a:bodyPr>
            <a:normAutofit fontScale="90000"/>
          </a:bodyPr>
          <a:lstStyle/>
          <a:p>
            <a:pPr eaLnBrk="1" hangingPunct="1"/>
            <a:r>
              <a:rPr lang="en-US" dirty="0" smtClean="0"/>
              <a:t>Surface Water</a:t>
            </a:r>
            <a:endParaRPr lang="en-US" b="0" dirty="0"/>
          </a:p>
        </p:txBody>
      </p:sp>
      <p:sp>
        <p:nvSpPr>
          <p:cNvPr id="1233926" name="Rectangle 6"/>
          <p:cNvSpPr>
            <a:spLocks noGrp="1" noChangeArrowheads="1"/>
          </p:cNvSpPr>
          <p:nvPr>
            <p:ph type="body" idx="1"/>
          </p:nvPr>
        </p:nvSpPr>
        <p:spPr>
          <a:xfrm>
            <a:off x="428625" y="1498600"/>
            <a:ext cx="8229600" cy="4343400"/>
          </a:xfrm>
          <a:noFill/>
        </p:spPr>
        <p:txBody>
          <a:bodyPr>
            <a:normAutofit/>
          </a:bodyPr>
          <a:lstStyle/>
          <a:p>
            <a:pPr lvl="0"/>
            <a:r>
              <a:rPr lang="en-US" dirty="0"/>
              <a:t>The fresh water on Earth’s </a:t>
            </a:r>
            <a:r>
              <a:rPr lang="en-US" u="sng" dirty="0"/>
              <a:t>land surface</a:t>
            </a:r>
            <a:r>
              <a:rPr lang="en-US" dirty="0"/>
              <a:t>.</a:t>
            </a:r>
          </a:p>
          <a:p>
            <a:pPr lvl="0"/>
            <a:r>
              <a:rPr lang="en-US" dirty="0"/>
              <a:t>Found in lakes, </a:t>
            </a:r>
            <a:r>
              <a:rPr lang="en-US" u="sng" dirty="0"/>
              <a:t>rivers</a:t>
            </a:r>
            <a:r>
              <a:rPr lang="en-US" dirty="0"/>
              <a:t>, streams, and </a:t>
            </a:r>
            <a:r>
              <a:rPr lang="en-US" u="sng" dirty="0"/>
              <a:t>wetlands</a:t>
            </a:r>
            <a:r>
              <a:rPr lang="en-US" dirty="0"/>
              <a:t>. </a:t>
            </a:r>
          </a:p>
          <a:p>
            <a:pPr eaLnBrk="1" hangingPunct="1">
              <a:buClr>
                <a:srgbClr val="FFFFFF"/>
              </a:buClr>
            </a:pPr>
            <a:endParaRPr lang="en-US" dirty="0"/>
          </a:p>
        </p:txBody>
      </p:sp>
      <p:pic>
        <p:nvPicPr>
          <p:cNvPr id="1026" name="Picture 2" descr="Image result for surface wa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25" y="3489051"/>
            <a:ext cx="3609975" cy="26961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urface wat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29369" y="3294062"/>
            <a:ext cx="4114800" cy="3086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39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39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26"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2709" name="Rectangle 5"/>
          <p:cNvSpPr>
            <a:spLocks noGrp="1" noChangeArrowheads="1"/>
          </p:cNvSpPr>
          <p:nvPr>
            <p:ph type="title"/>
          </p:nvPr>
        </p:nvSpPr>
        <p:spPr>
          <a:noFill/>
          <a:ln/>
        </p:spPr>
        <p:txBody>
          <a:bodyPr/>
          <a:lstStyle/>
          <a:p>
            <a:r>
              <a:rPr lang="en-US"/>
              <a:t>Cleaning Up Water Pollution</a:t>
            </a:r>
            <a:endParaRPr lang="en-US" b="0"/>
          </a:p>
        </p:txBody>
      </p:sp>
      <p:sp>
        <p:nvSpPr>
          <p:cNvPr id="1352710" name="Rectangle 6"/>
          <p:cNvSpPr>
            <a:spLocks noGrp="1" noChangeArrowheads="1"/>
          </p:cNvSpPr>
          <p:nvPr>
            <p:ph type="body" idx="1"/>
          </p:nvPr>
        </p:nvSpPr>
        <p:spPr>
          <a:xfrm>
            <a:off x="428625" y="1498600"/>
            <a:ext cx="8229600" cy="4343400"/>
          </a:xfrm>
          <a:noFill/>
          <a:ln/>
        </p:spPr>
        <p:txBody>
          <a:bodyPr>
            <a:normAutofit fontScale="77500" lnSpcReduction="20000"/>
          </a:bodyPr>
          <a:lstStyle/>
          <a:p>
            <a:pPr>
              <a:buClr>
                <a:srgbClr val="FFFFFF"/>
              </a:buClr>
            </a:pPr>
            <a:r>
              <a:rPr lang="en-US" u="sng" dirty="0"/>
              <a:t>The Clean Water Act</a:t>
            </a:r>
            <a:r>
              <a:rPr lang="en-US" dirty="0">
                <a:solidFill>
                  <a:srgbClr val="FF0000"/>
                </a:solidFill>
              </a:rPr>
              <a:t> </a:t>
            </a:r>
            <a:r>
              <a:rPr lang="en-US" dirty="0"/>
              <a:t>of 1972 was to designed to “restore and maintain the chemical, physical, and biological integrity of the nation’s waters.</a:t>
            </a:r>
            <a:r>
              <a:rPr lang="en-US" dirty="0" smtClean="0"/>
              <a:t>”</a:t>
            </a:r>
          </a:p>
          <a:p>
            <a:pPr>
              <a:buClr>
                <a:srgbClr val="FFFFFF"/>
              </a:buClr>
            </a:pPr>
            <a:endParaRPr lang="en-US" dirty="0" smtClean="0"/>
          </a:p>
          <a:p>
            <a:pPr>
              <a:buClr>
                <a:srgbClr val="FFFFFF"/>
              </a:buClr>
            </a:pPr>
            <a:r>
              <a:rPr lang="en-US" dirty="0"/>
              <a:t>The goal of making all all surface water clean enough for fishing and swimming by 1983 was never achieved, but much progress has been made since the act was passed</a:t>
            </a:r>
            <a:r>
              <a:rPr lang="en-US" dirty="0" smtClean="0"/>
              <a:t>.</a:t>
            </a:r>
          </a:p>
          <a:p>
            <a:pPr>
              <a:buClr>
                <a:srgbClr val="FFFFFF"/>
              </a:buClr>
            </a:pPr>
            <a:endParaRPr lang="en-US" dirty="0" smtClean="0"/>
          </a:p>
          <a:p>
            <a:pPr>
              <a:buClr>
                <a:srgbClr val="FFFFFF"/>
              </a:buClr>
            </a:pPr>
            <a:r>
              <a:rPr lang="en-US" dirty="0"/>
              <a:t>The percentage of lakes that are fit for swimming has increased by 30 percent, and many states have passed stricter water-quality </a:t>
            </a:r>
            <a:r>
              <a:rPr lang="en-US" u="sng" dirty="0"/>
              <a:t>standards</a:t>
            </a:r>
            <a:r>
              <a:rPr lang="en-US"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27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27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527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527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710"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428625" y="228600"/>
            <a:ext cx="8229600" cy="731837"/>
          </a:xfrm>
          <a:noFill/>
        </p:spPr>
        <p:txBody>
          <a:bodyPr>
            <a:normAutofit fontScale="90000"/>
          </a:bodyPr>
          <a:lstStyle/>
          <a:p>
            <a:pPr eaLnBrk="1" hangingPunct="1"/>
            <a:r>
              <a:rPr lang="en-US" dirty="0" smtClean="0"/>
              <a:t>River Systems</a:t>
            </a:r>
            <a:endParaRPr lang="en-US" b="0" dirty="0"/>
          </a:p>
        </p:txBody>
      </p:sp>
      <p:sp>
        <p:nvSpPr>
          <p:cNvPr id="1233926" name="Rectangle 6"/>
          <p:cNvSpPr>
            <a:spLocks noGrp="1" noChangeArrowheads="1"/>
          </p:cNvSpPr>
          <p:nvPr>
            <p:ph type="body" idx="1"/>
          </p:nvPr>
        </p:nvSpPr>
        <p:spPr>
          <a:xfrm>
            <a:off x="428625" y="1498600"/>
            <a:ext cx="8229600" cy="4343400"/>
          </a:xfrm>
          <a:noFill/>
        </p:spPr>
        <p:txBody>
          <a:bodyPr>
            <a:normAutofit/>
          </a:bodyPr>
          <a:lstStyle/>
          <a:p>
            <a:pPr lvl="0"/>
            <a:r>
              <a:rPr lang="en-US" dirty="0"/>
              <a:t>As streams and rivers </a:t>
            </a:r>
            <a:r>
              <a:rPr lang="en-US" u="sng" dirty="0"/>
              <a:t>move</a:t>
            </a:r>
            <a:r>
              <a:rPr lang="en-US" dirty="0"/>
              <a:t> across the land, they become a flowing </a:t>
            </a:r>
            <a:r>
              <a:rPr lang="en-US" u="sng" dirty="0" smtClean="0"/>
              <a:t>network </a:t>
            </a:r>
            <a:r>
              <a:rPr lang="en-US" dirty="0" smtClean="0"/>
              <a:t>of </a:t>
            </a:r>
            <a:r>
              <a:rPr lang="en-US" dirty="0"/>
              <a:t>water called a river system.</a:t>
            </a:r>
          </a:p>
          <a:p>
            <a:pPr eaLnBrk="1" hangingPunct="1">
              <a:buClr>
                <a:srgbClr val="FFFFFF"/>
              </a:buClr>
            </a:pPr>
            <a:endParaRPr lang="en-US" dirty="0"/>
          </a:p>
        </p:txBody>
      </p:sp>
      <p:pic>
        <p:nvPicPr>
          <p:cNvPr id="2050" name="Picture 2" descr="Image result for mississippi river syst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3200400"/>
            <a:ext cx="5920142" cy="350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01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39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26"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455613" y="684213"/>
            <a:ext cx="8229600" cy="731837"/>
          </a:xfrm>
          <a:noFill/>
        </p:spPr>
        <p:txBody>
          <a:bodyPr>
            <a:normAutofit fontScale="90000"/>
          </a:bodyPr>
          <a:lstStyle/>
          <a:p>
            <a:pPr eaLnBrk="1" hangingPunct="1"/>
            <a:r>
              <a:rPr lang="en-US" dirty="0" smtClean="0"/>
              <a:t>Watersheds</a:t>
            </a:r>
            <a:endParaRPr lang="en-US" b="0" dirty="0"/>
          </a:p>
        </p:txBody>
      </p:sp>
      <p:sp>
        <p:nvSpPr>
          <p:cNvPr id="1233926" name="Rectangle 6"/>
          <p:cNvSpPr>
            <a:spLocks noGrp="1" noChangeArrowheads="1"/>
          </p:cNvSpPr>
          <p:nvPr>
            <p:ph type="body" idx="1"/>
          </p:nvPr>
        </p:nvSpPr>
        <p:spPr>
          <a:xfrm>
            <a:off x="428625" y="1498600"/>
            <a:ext cx="8229600" cy="4343400"/>
          </a:xfrm>
          <a:noFill/>
        </p:spPr>
        <p:txBody>
          <a:bodyPr>
            <a:normAutofit fontScale="85000" lnSpcReduction="20000"/>
          </a:bodyPr>
          <a:lstStyle/>
          <a:p>
            <a:pPr eaLnBrk="1" hangingPunct="1">
              <a:buClr>
                <a:srgbClr val="FFFFFF"/>
              </a:buClr>
            </a:pPr>
            <a:r>
              <a:rPr lang="en-US" dirty="0"/>
              <a:t>A </a:t>
            </a:r>
            <a:r>
              <a:rPr lang="en-US" b="1" u="sng" dirty="0"/>
              <a:t>watershed</a:t>
            </a:r>
            <a:r>
              <a:rPr lang="en-US" dirty="0"/>
              <a:t> is the area of land that is drained by a water system</a:t>
            </a:r>
            <a:r>
              <a:rPr lang="en-US" dirty="0" smtClean="0"/>
              <a:t>.</a:t>
            </a:r>
          </a:p>
          <a:p>
            <a:pPr eaLnBrk="1" hangingPunct="1">
              <a:buClr>
                <a:srgbClr val="FFFFFF"/>
              </a:buClr>
            </a:pPr>
            <a:endParaRPr lang="en-US" dirty="0" smtClean="0"/>
          </a:p>
          <a:p>
            <a:pPr eaLnBrk="1" hangingPunct="1">
              <a:buClr>
                <a:srgbClr val="FFFFFF"/>
              </a:buClr>
            </a:pPr>
            <a:r>
              <a:rPr lang="en-US" dirty="0"/>
              <a:t>The amount of water that enters a watershed varies throughout the year</a:t>
            </a:r>
            <a:r>
              <a:rPr lang="en-US" dirty="0" smtClean="0"/>
              <a:t>.</a:t>
            </a:r>
          </a:p>
          <a:p>
            <a:pPr eaLnBrk="1" hangingPunct="1">
              <a:buClr>
                <a:srgbClr val="FFFFFF"/>
              </a:buClr>
            </a:pPr>
            <a:r>
              <a:rPr lang="en-US" dirty="0" smtClean="0"/>
              <a:t> </a:t>
            </a:r>
            <a:endParaRPr lang="en-US" dirty="0"/>
          </a:p>
          <a:p>
            <a:pPr eaLnBrk="1" hangingPunct="1">
              <a:buClr>
                <a:srgbClr val="FFFFFF"/>
              </a:buClr>
            </a:pPr>
            <a:r>
              <a:rPr lang="en-US" dirty="0"/>
              <a:t>Rapidly melting </a:t>
            </a:r>
            <a:r>
              <a:rPr lang="en-US" u="sng" dirty="0"/>
              <a:t>snow</a:t>
            </a:r>
            <a:r>
              <a:rPr lang="en-US" dirty="0"/>
              <a:t> as well </a:t>
            </a:r>
            <a:r>
              <a:rPr lang="en-US" dirty="0" smtClean="0"/>
              <a:t>as spring </a:t>
            </a:r>
            <a:r>
              <a:rPr lang="en-US" dirty="0"/>
              <a:t>and summer </a:t>
            </a:r>
            <a:r>
              <a:rPr lang="en-US" u="sng" dirty="0"/>
              <a:t>rains</a:t>
            </a:r>
            <a:r>
              <a:rPr lang="en-US" dirty="0"/>
              <a:t> can dramatically increase the amount of water in a watershed. At other times of the year, the river system that drains a watershed may be reduced to a trickle.</a:t>
            </a:r>
          </a:p>
          <a:p>
            <a:pPr eaLnBrk="1" hangingPunct="1">
              <a:buClr>
                <a:srgbClr val="FFFFFF"/>
              </a:buClr>
            </a:pPr>
            <a:endParaRPr lang="en-US" dirty="0"/>
          </a:p>
        </p:txBody>
      </p:sp>
    </p:spTree>
    <p:extLst>
      <p:ext uri="{BB962C8B-B14F-4D97-AF65-F5344CB8AC3E}">
        <p14:creationId xmlns:p14="http://schemas.microsoft.com/office/powerpoint/2010/main" val="3276971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39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39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392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39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26"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455613" y="684213"/>
            <a:ext cx="8229600" cy="731837"/>
          </a:xfrm>
          <a:noFill/>
        </p:spPr>
        <p:txBody>
          <a:bodyPr>
            <a:normAutofit fontScale="90000"/>
          </a:bodyPr>
          <a:lstStyle/>
          <a:p>
            <a:pPr eaLnBrk="1" hangingPunct="1"/>
            <a:r>
              <a:rPr lang="en-US"/>
              <a:t>Watersheds</a:t>
            </a:r>
          </a:p>
        </p:txBody>
      </p:sp>
      <p:pic>
        <p:nvPicPr>
          <p:cNvPr id="22531" name="Picture 8" descr="11_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600200"/>
            <a:ext cx="7315200" cy="3646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455613" y="684213"/>
            <a:ext cx="8229600" cy="731837"/>
          </a:xfrm>
          <a:noFill/>
        </p:spPr>
        <p:txBody>
          <a:bodyPr>
            <a:normAutofit fontScale="90000"/>
          </a:bodyPr>
          <a:lstStyle/>
          <a:p>
            <a:pPr eaLnBrk="1" hangingPunct="1"/>
            <a:r>
              <a:rPr lang="en-US"/>
              <a:t>Groundwater</a:t>
            </a:r>
            <a:endParaRPr lang="en-US" b="0"/>
          </a:p>
        </p:txBody>
      </p:sp>
      <p:sp>
        <p:nvSpPr>
          <p:cNvPr id="1235974" name="Rectangle 6"/>
          <p:cNvSpPr>
            <a:spLocks noGrp="1" noChangeArrowheads="1"/>
          </p:cNvSpPr>
          <p:nvPr>
            <p:ph type="body" idx="1"/>
          </p:nvPr>
        </p:nvSpPr>
        <p:spPr>
          <a:xfrm>
            <a:off x="428625" y="1498600"/>
            <a:ext cx="8229600" cy="4343400"/>
          </a:xfrm>
          <a:noFill/>
        </p:spPr>
        <p:txBody>
          <a:bodyPr>
            <a:normAutofit fontScale="85000" lnSpcReduction="10000"/>
          </a:bodyPr>
          <a:lstStyle/>
          <a:p>
            <a:pPr eaLnBrk="1" hangingPunct="1">
              <a:buClr>
                <a:srgbClr val="FFFFFF"/>
              </a:buClr>
            </a:pPr>
            <a:r>
              <a:rPr lang="en-US" dirty="0"/>
              <a:t>Most of the fresh water that is available for human use cannot be seen, as it exists </a:t>
            </a:r>
            <a:r>
              <a:rPr lang="en-US" u="sng" dirty="0"/>
              <a:t>underground</a:t>
            </a:r>
            <a:r>
              <a:rPr lang="en-US" dirty="0" smtClean="0"/>
              <a:t>.</a:t>
            </a:r>
          </a:p>
          <a:p>
            <a:pPr eaLnBrk="1" hangingPunct="1">
              <a:buClr>
                <a:srgbClr val="FFFFFF"/>
              </a:buClr>
            </a:pPr>
            <a:endParaRPr lang="en-US" dirty="0" smtClean="0"/>
          </a:p>
          <a:p>
            <a:pPr eaLnBrk="1" hangingPunct="1">
              <a:buClr>
                <a:srgbClr val="FFFFFF"/>
              </a:buClr>
            </a:pPr>
            <a:r>
              <a:rPr lang="en-US" dirty="0"/>
              <a:t>When it rains, some of the water that falls onto the land flows into lakes and streams. But much of the water percolates through the soil and down into the rocks beneath</a:t>
            </a:r>
            <a:r>
              <a:rPr lang="en-US" dirty="0" smtClean="0"/>
              <a:t>.</a:t>
            </a:r>
          </a:p>
          <a:p>
            <a:pPr eaLnBrk="1" hangingPunct="1">
              <a:buClr>
                <a:srgbClr val="FFFFFF"/>
              </a:buClr>
            </a:pPr>
            <a:endParaRPr lang="en-US" dirty="0" smtClean="0"/>
          </a:p>
          <a:p>
            <a:pPr eaLnBrk="1" hangingPunct="1">
              <a:buClr>
                <a:srgbClr val="FFFFFF"/>
              </a:buClr>
            </a:pPr>
            <a:r>
              <a:rPr lang="en-US" b="1" u="sng" dirty="0"/>
              <a:t>Groundwater</a:t>
            </a:r>
            <a:r>
              <a:rPr lang="en-US" dirty="0"/>
              <a:t> is the water that is beneath the Earth’s surface.</a:t>
            </a:r>
          </a:p>
          <a:p>
            <a:pPr eaLnBrk="1" hangingPunct="1">
              <a:buClr>
                <a:srgbClr val="FFFFFF"/>
              </a:buClr>
              <a:buFontTx/>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59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59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59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7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2381</TotalTime>
  <Words>2220</Words>
  <Application>Microsoft Office PowerPoint</Application>
  <PresentationFormat>On-screen Show (4:3)</PresentationFormat>
  <Paragraphs>207</Paragraphs>
  <Slides>50</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Office Theme</vt:lpstr>
      <vt:lpstr>Atmosphere Review Warm-Up</vt:lpstr>
      <vt:lpstr>Drop in the Bucket</vt:lpstr>
      <vt:lpstr>Mini-Movie Marathon Time!</vt:lpstr>
      <vt:lpstr>Water Resources</vt:lpstr>
      <vt:lpstr>Surface Water</vt:lpstr>
      <vt:lpstr>River Systems</vt:lpstr>
      <vt:lpstr>Watersheds</vt:lpstr>
      <vt:lpstr>Watersheds</vt:lpstr>
      <vt:lpstr>Groundwater</vt:lpstr>
      <vt:lpstr>Groundwater</vt:lpstr>
      <vt:lpstr>Aquifers</vt:lpstr>
      <vt:lpstr>Aquifers</vt:lpstr>
      <vt:lpstr>The Recharge Zone</vt:lpstr>
      <vt:lpstr>The Recharge Zone</vt:lpstr>
      <vt:lpstr>Wells</vt:lpstr>
      <vt:lpstr>Water Use and Management</vt:lpstr>
      <vt:lpstr>Water Use and Management</vt:lpstr>
      <vt:lpstr>Residential Water Use</vt:lpstr>
      <vt:lpstr>Water Treatment</vt:lpstr>
      <vt:lpstr>Water Treatment</vt:lpstr>
      <vt:lpstr>Drinking-Water Treatment</vt:lpstr>
      <vt:lpstr>Industrial Water Use</vt:lpstr>
      <vt:lpstr>Agricultural Water Use</vt:lpstr>
      <vt:lpstr>Irrigation</vt:lpstr>
      <vt:lpstr>Irrigation</vt:lpstr>
      <vt:lpstr>Water Management</vt:lpstr>
      <vt:lpstr>Water Diversion</vt:lpstr>
      <vt:lpstr>Dams and Reservoirs</vt:lpstr>
      <vt:lpstr>Water Conservation</vt:lpstr>
      <vt:lpstr>Water Conservation at Home</vt:lpstr>
      <vt:lpstr>Desalination</vt:lpstr>
      <vt:lpstr>Desalination</vt:lpstr>
      <vt:lpstr>Water Pollution</vt:lpstr>
      <vt:lpstr>Point-Source Pollution</vt:lpstr>
      <vt:lpstr>Point-Source Pollution</vt:lpstr>
      <vt:lpstr>Nonpoint-Source Pollution</vt:lpstr>
      <vt:lpstr>Nonpoint-Source Pollution</vt:lpstr>
      <vt:lpstr>Point and Nonpoint Sources of Pollution</vt:lpstr>
      <vt:lpstr>Wastewater</vt:lpstr>
      <vt:lpstr>Wastewater Treatment Process</vt:lpstr>
      <vt:lpstr>Sewage Sludge</vt:lpstr>
      <vt:lpstr>Artificial Eutrophication</vt:lpstr>
      <vt:lpstr>Thermal Pollution</vt:lpstr>
      <vt:lpstr>Groundwater Pollution</vt:lpstr>
      <vt:lpstr>Cleaning Up Groundwater Pollution</vt:lpstr>
      <vt:lpstr>Ocean Pollution</vt:lpstr>
      <vt:lpstr>Oil Spills</vt:lpstr>
      <vt:lpstr>Water Pollution and Ecosystems</vt:lpstr>
      <vt:lpstr>Water Pollution and Ecosystems</vt:lpstr>
      <vt:lpstr>Cleaning Up Water Pollution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Water</dc:title>
  <dc:creator>user</dc:creator>
  <cp:lastModifiedBy>Deanna Wiley</cp:lastModifiedBy>
  <cp:revision>32</cp:revision>
  <dcterms:created xsi:type="dcterms:W3CDTF">2011-11-28T01:49:09Z</dcterms:created>
  <dcterms:modified xsi:type="dcterms:W3CDTF">2017-05-01T12:08:52Z</dcterms:modified>
</cp:coreProperties>
</file>